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53"/>
  </p:notesMasterIdLst>
  <p:handoutMasterIdLst>
    <p:handoutMasterId r:id="rId54"/>
  </p:handoutMasterIdLst>
  <p:sldIdLst>
    <p:sldId id="257" r:id="rId2"/>
    <p:sldId id="30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3">
          <p15:clr>
            <a:srgbClr val="A4A3A4"/>
          </p15:clr>
        </p15:guide>
        <p15:guide id="2" orient="horz" pos="708">
          <p15:clr>
            <a:srgbClr val="A4A3A4"/>
          </p15:clr>
        </p15:guide>
        <p15:guide id="3" pos="5613">
          <p15:clr>
            <a:srgbClr val="A4A3A4"/>
          </p15:clr>
        </p15:guide>
        <p15:guide id="4" pos="2549">
          <p15:clr>
            <a:srgbClr val="A4A3A4"/>
          </p15:clr>
        </p15:guide>
        <p15:guide id="5"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1263"/>
        <p:guide orient="horz" pos="708"/>
        <p:guide pos="5613"/>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6A1C0AA-30DA-E149-8F30-A5AC824C49D5}" type="slidenum">
              <a:rPr lang="en-US"/>
              <a:pPr/>
              <a:t>1</a:t>
            </a:fld>
            <a:endParaRPr lang="en-US"/>
          </a:p>
        </p:txBody>
      </p:sp>
      <p:sp>
        <p:nvSpPr>
          <p:cNvPr id="55299" name="Slide Image Placeholder 2"/>
          <p:cNvSpPr>
            <a:spLocks noGrp="1" noRot="1" noChangeAspect="1" noTextEdit="1"/>
          </p:cNvSpPr>
          <p:nvPr>
            <p:ph type="sldImg"/>
          </p:nvPr>
        </p:nvSpPr>
        <p:spPr>
          <a:ln/>
        </p:spPr>
      </p:sp>
      <p:sp>
        <p:nvSpPr>
          <p:cNvPr id="553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87122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DE52542-C2C0-2349-94DF-904A5F6D223E}" type="slidenum">
              <a:rPr lang="en-US"/>
              <a:pPr/>
              <a:t>11</a:t>
            </a:fld>
            <a:endParaRPr lang="en-US"/>
          </a:p>
        </p:txBody>
      </p:sp>
      <p:sp>
        <p:nvSpPr>
          <p:cNvPr id="6451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PSP Assignments MDB – a folder containing backup copy of assignment data used to submit assignments electronically.</a:t>
            </a:r>
          </a:p>
          <a:p>
            <a:r>
              <a:rPr lang="en-US"/>
              <a:t>PSP Data MDB – a folder containing a backup database where you can save your data.</a:t>
            </a:r>
          </a:p>
          <a:p>
            <a:r>
              <a:rPr lang="en-US"/>
              <a:t>PSP Scripts and Forms – a folder containing the PSP scripts and forms.</a:t>
            </a:r>
          </a:p>
          <a:p>
            <a:r>
              <a:rPr lang="en-US"/>
              <a:t>PSP Student Workbook – the PSP student workbook</a:t>
            </a:r>
          </a:p>
          <a:p>
            <a:r>
              <a:rPr lang="en-US"/>
              <a:t>Release notes – release notes for the current version of the PSP student workbook.</a:t>
            </a:r>
          </a:p>
          <a:p>
            <a:r>
              <a:rPr lang="en-US"/>
              <a:t>Excel spreadsheet STUn.xls – a spreadsheet for submitting student data to your instructor.</a:t>
            </a:r>
          </a:p>
          <a:p>
            <a:endParaRPr lang="en-US"/>
          </a:p>
        </p:txBody>
      </p:sp>
      <p:sp>
        <p:nvSpPr>
          <p:cNvPr id="6451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929190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E92DA26-AC3F-7841-89DC-292DED162682}" type="slidenum">
              <a:rPr lang="en-US"/>
              <a:pPr/>
              <a:t>12</a:t>
            </a:fld>
            <a:endParaRPr lang="en-US"/>
          </a:p>
        </p:txBody>
      </p:sp>
      <p:sp>
        <p:nvSpPr>
          <p:cNvPr id="65539" name="Slide Image Placeholder 2"/>
          <p:cNvSpPr>
            <a:spLocks noGrp="1" noRot="1" noChangeAspect="1" noTextEdit="1"/>
          </p:cNvSpPr>
          <p:nvPr>
            <p:ph type="sldImg"/>
          </p:nvPr>
        </p:nvSpPr>
        <p:spPr>
          <a:ln/>
        </p:spPr>
      </p:sp>
      <p:sp>
        <p:nvSpPr>
          <p:cNvPr id="6554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65076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60E2397-BD57-9D48-ABC8-0D82454D936D}" type="slidenum">
              <a:rPr lang="en-US">
                <a:latin typeface="Times New Roman" charset="0"/>
              </a:rPr>
              <a:pPr/>
              <a:t>13</a:t>
            </a:fld>
            <a:endParaRPr lang="en-US">
              <a:latin typeface="Times New Roman" charset="0"/>
            </a:endParaRPr>
          </a:p>
        </p:txBody>
      </p:sp>
      <p:sp>
        <p:nvSpPr>
          <p:cNvPr id="66563" name="Slide Image Placeholder 5"/>
          <p:cNvSpPr>
            <a:spLocks noGrp="1" noRot="1" noChangeAspect="1" noTextEdit="1"/>
          </p:cNvSpPr>
          <p:nvPr>
            <p:ph type="sldImg"/>
          </p:nvPr>
        </p:nvSpPr>
        <p:spPr>
          <a:ln/>
        </p:spPr>
      </p:sp>
      <p:sp>
        <p:nvSpPr>
          <p:cNvPr id="66564"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46614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5D8C409-13F9-3745-B38B-0A596D978F30}" type="slidenum">
              <a:rPr lang="en-US"/>
              <a:pPr/>
              <a:t>14</a:t>
            </a:fld>
            <a:endParaRPr lang="en-US"/>
          </a:p>
        </p:txBody>
      </p:sp>
      <p:sp>
        <p:nvSpPr>
          <p:cNvPr id="67587" name="Slide Image Placeholder 2"/>
          <p:cNvSpPr>
            <a:spLocks noGrp="1" noRot="1" noChangeAspect="1" noTextEdit="1"/>
          </p:cNvSpPr>
          <p:nvPr>
            <p:ph type="sldImg"/>
          </p:nvPr>
        </p:nvSpPr>
        <p:spPr>
          <a:ln/>
        </p:spPr>
      </p:sp>
      <p:sp>
        <p:nvSpPr>
          <p:cNvPr id="6758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02615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7B37D9D-BD83-E94A-ABEC-01D9573FBFD9}" type="slidenum">
              <a:rPr lang="en-US"/>
              <a:pPr/>
              <a:t>15</a:t>
            </a:fld>
            <a:endParaRPr lang="en-US"/>
          </a:p>
        </p:txBody>
      </p:sp>
      <p:sp>
        <p:nvSpPr>
          <p:cNvPr id="68611" name="Slide Image Placeholder 2"/>
          <p:cNvSpPr>
            <a:spLocks noGrp="1" noRot="1" noChangeAspect="1" noTextEdit="1"/>
          </p:cNvSpPr>
          <p:nvPr>
            <p:ph type="sldImg"/>
          </p:nvPr>
        </p:nvSpPr>
        <p:spPr>
          <a:ln/>
        </p:spPr>
      </p:sp>
      <p:sp>
        <p:nvSpPr>
          <p:cNvPr id="6861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27138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328437B-6D38-7B43-8391-86DA2FEC7004}" type="slidenum">
              <a:rPr lang="en-US"/>
              <a:pPr/>
              <a:t>16</a:t>
            </a:fld>
            <a:endParaRPr lang="en-US"/>
          </a:p>
        </p:txBody>
      </p:sp>
      <p:sp>
        <p:nvSpPr>
          <p:cNvPr id="69635" name="Slide Image Placeholder 2"/>
          <p:cNvSpPr>
            <a:spLocks noGrp="1" noRot="1" noChangeAspect="1" noTextEdit="1"/>
          </p:cNvSpPr>
          <p:nvPr>
            <p:ph type="sldImg"/>
          </p:nvPr>
        </p:nvSpPr>
        <p:spPr>
          <a:ln/>
        </p:spPr>
      </p:sp>
      <p:sp>
        <p:nvSpPr>
          <p:cNvPr id="6963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0332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8885FC4-8CF9-C442-B04A-A27D70BC648F}" type="slidenum">
              <a:rPr lang="en-US">
                <a:latin typeface="Times New Roman" charset="0"/>
              </a:rPr>
              <a:pPr/>
              <a:t>17</a:t>
            </a:fld>
            <a:endParaRPr lang="en-US">
              <a:latin typeface="Times New Roman" charset="0"/>
            </a:endParaRPr>
          </a:p>
        </p:txBody>
      </p:sp>
      <p:sp>
        <p:nvSpPr>
          <p:cNvPr id="70659" name="Slide Image Placeholder 5"/>
          <p:cNvSpPr>
            <a:spLocks noGrp="1" noRot="1" noChangeAspect="1" noTextEdit="1"/>
          </p:cNvSpPr>
          <p:nvPr>
            <p:ph type="sldImg"/>
          </p:nvPr>
        </p:nvSpPr>
        <p:spPr>
          <a:ln/>
        </p:spPr>
      </p:sp>
      <p:sp>
        <p:nvSpPr>
          <p:cNvPr id="70660"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293977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C71D9C7-1A18-B84A-B82B-E03CD6AC5FDD}" type="slidenum">
              <a:rPr lang="en-US"/>
              <a:pPr/>
              <a:t>18</a:t>
            </a:fld>
            <a:endParaRPr lang="en-US"/>
          </a:p>
        </p:txBody>
      </p:sp>
      <p:sp>
        <p:nvSpPr>
          <p:cNvPr id="71683" name="Slide Image Placeholder 2"/>
          <p:cNvSpPr>
            <a:spLocks noGrp="1" noRot="1" noChangeAspect="1" noTextEdit="1"/>
          </p:cNvSpPr>
          <p:nvPr>
            <p:ph type="sldImg"/>
          </p:nvPr>
        </p:nvSpPr>
        <p:spPr>
          <a:ln/>
        </p:spPr>
      </p:sp>
      <p:sp>
        <p:nvSpPr>
          <p:cNvPr id="7168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269134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3C908EF-4AD1-1C4A-B6AE-43FBD9E2CEB9}" type="slidenum">
              <a:rPr lang="en-US"/>
              <a:pPr/>
              <a:t>19</a:t>
            </a:fld>
            <a:endParaRPr lang="en-US"/>
          </a:p>
        </p:txBody>
      </p:sp>
      <p:sp>
        <p:nvSpPr>
          <p:cNvPr id="72707" name="Slide Image Placeholder 2"/>
          <p:cNvSpPr>
            <a:spLocks noGrp="1" noRot="1" noChangeAspect="1" noTextEdit="1"/>
          </p:cNvSpPr>
          <p:nvPr>
            <p:ph type="sldImg"/>
          </p:nvPr>
        </p:nvSpPr>
        <p:spPr>
          <a:ln/>
        </p:spPr>
      </p:sp>
      <p:sp>
        <p:nvSpPr>
          <p:cNvPr id="727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886747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5E2692C-3901-5F45-BD29-6262BE41AE19}" type="slidenum">
              <a:rPr lang="en-US"/>
              <a:pPr/>
              <a:t>20</a:t>
            </a:fld>
            <a:endParaRPr lang="en-US"/>
          </a:p>
        </p:txBody>
      </p:sp>
      <p:sp>
        <p:nvSpPr>
          <p:cNvPr id="737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 the next slides we will</a:t>
            </a:r>
          </a:p>
          <a:p>
            <a:r>
              <a:rPr lang="en-US"/>
              <a:t>open a project</a:t>
            </a:r>
          </a:p>
          <a:p>
            <a:r>
              <a:rPr lang="en-US"/>
              <a:t>start the time log for the planning phase</a:t>
            </a:r>
          </a:p>
          <a:p>
            <a:r>
              <a:rPr lang="en-US"/>
              <a:t>estimate effort on the project plan summary</a:t>
            </a:r>
          </a:p>
        </p:txBody>
      </p:sp>
      <p:sp>
        <p:nvSpPr>
          <p:cNvPr id="7373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425474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34AD823-3304-6645-BAC4-E0D0737CFB63}" type="slidenum">
              <a:rPr lang="en-US"/>
              <a:pPr/>
              <a:t>3</a:t>
            </a:fld>
            <a:endParaRPr lang="en-US"/>
          </a:p>
        </p:txBody>
      </p:sp>
      <p:sp>
        <p:nvSpPr>
          <p:cNvPr id="56323" name="Slide Image Placeholder 2"/>
          <p:cNvSpPr>
            <a:spLocks noGrp="1" noRot="1" noChangeAspect="1" noTextEdit="1"/>
          </p:cNvSpPr>
          <p:nvPr>
            <p:ph type="sldImg"/>
          </p:nvPr>
        </p:nvSpPr>
        <p:spPr>
          <a:ln/>
        </p:spPr>
      </p:sp>
      <p:sp>
        <p:nvSpPr>
          <p:cNvPr id="5632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910733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3BCA9EA-00B4-264C-AC01-59089A627B75}" type="slidenum">
              <a:rPr lang="en-US"/>
              <a:pPr/>
              <a:t>21</a:t>
            </a:fld>
            <a:endParaRPr lang="en-US"/>
          </a:p>
        </p:txBody>
      </p:sp>
      <p:sp>
        <p:nvSpPr>
          <p:cNvPr id="747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 the next slides we will</a:t>
            </a:r>
          </a:p>
          <a:p>
            <a:r>
              <a:rPr lang="en-US"/>
              <a:t>open a project</a:t>
            </a:r>
          </a:p>
          <a:p>
            <a:r>
              <a:rPr lang="en-US"/>
              <a:t>start the time log for the planning phase</a:t>
            </a:r>
          </a:p>
          <a:p>
            <a:r>
              <a:rPr lang="en-US"/>
              <a:t>estimate effort on the project plan summary</a:t>
            </a:r>
          </a:p>
        </p:txBody>
      </p:sp>
      <p:sp>
        <p:nvSpPr>
          <p:cNvPr id="7475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729839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09D228C-C14A-F044-AD4D-999ED207E076}" type="slidenum">
              <a:rPr lang="en-US">
                <a:latin typeface="Times New Roman" charset="0"/>
              </a:rPr>
              <a:pPr/>
              <a:t>22</a:t>
            </a:fld>
            <a:endParaRPr lang="en-US">
              <a:latin typeface="Times New Roman" charset="0"/>
            </a:endParaRPr>
          </a:p>
        </p:txBody>
      </p:sp>
      <p:sp>
        <p:nvSpPr>
          <p:cNvPr id="75779" name="Slide Image Placeholder 5"/>
          <p:cNvSpPr>
            <a:spLocks noGrp="1" noRot="1" noChangeAspect="1" noTextEdit="1"/>
          </p:cNvSpPr>
          <p:nvPr>
            <p:ph type="sldImg"/>
          </p:nvPr>
        </p:nvSpPr>
        <p:spPr>
          <a:ln/>
        </p:spPr>
      </p:sp>
      <p:sp>
        <p:nvSpPr>
          <p:cNvPr id="75780"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843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9A40D2B-ED61-754A-B5D3-FBA06467ADA9}" type="slidenum">
              <a:rPr lang="en-US">
                <a:latin typeface="Times New Roman" charset="0"/>
              </a:rPr>
              <a:pPr/>
              <a:t>23</a:t>
            </a:fld>
            <a:endParaRPr lang="en-US">
              <a:latin typeface="Times New Roman" charset="0"/>
            </a:endParaRPr>
          </a:p>
        </p:txBody>
      </p:sp>
      <p:sp>
        <p:nvSpPr>
          <p:cNvPr id="76803" name="Slide Image Placeholder 5"/>
          <p:cNvSpPr>
            <a:spLocks noGrp="1" noRot="1" noChangeAspect="1" noTextEdit="1"/>
          </p:cNvSpPr>
          <p:nvPr>
            <p:ph type="sldImg"/>
          </p:nvPr>
        </p:nvSpPr>
        <p:spPr>
          <a:ln/>
        </p:spPr>
      </p:sp>
      <p:sp>
        <p:nvSpPr>
          <p:cNvPr id="76804"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13635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0A0EDFA-D46C-2D47-A1AD-013CB80196C5}" type="slidenum">
              <a:rPr lang="en-US"/>
              <a:pPr/>
              <a:t>24</a:t>
            </a:fld>
            <a:endParaRPr lang="en-US"/>
          </a:p>
        </p:txBody>
      </p:sp>
      <p:sp>
        <p:nvSpPr>
          <p:cNvPr id="778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 the next slides we will</a:t>
            </a:r>
          </a:p>
          <a:p>
            <a:r>
              <a:rPr lang="en-US"/>
              <a:t>open a project</a:t>
            </a:r>
          </a:p>
          <a:p>
            <a:r>
              <a:rPr lang="en-US"/>
              <a:t>start the time log for the planning phase</a:t>
            </a:r>
          </a:p>
          <a:p>
            <a:r>
              <a:rPr lang="en-US"/>
              <a:t>estimate effort on the project plan summary</a:t>
            </a:r>
          </a:p>
        </p:txBody>
      </p:sp>
      <p:sp>
        <p:nvSpPr>
          <p:cNvPr id="7782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7572508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49436EA-210B-6344-8D72-E09049262E20}" type="slidenum">
              <a:rPr lang="en-US"/>
              <a:pPr/>
              <a:t>25</a:t>
            </a:fld>
            <a:endParaRPr lang="en-US"/>
          </a:p>
        </p:txBody>
      </p:sp>
      <p:sp>
        <p:nvSpPr>
          <p:cNvPr id="7885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Read the steps from the planning script; the slide will show how to make an entry onto the PSP0 project plan summary form.  The slide will note that fields that can be typed in on the Summary form are shadowed (though it</a:t>
            </a:r>
            <a:r>
              <a:rPr lang="ja-JP" altLang="en-US"/>
              <a:t>’</a:t>
            </a:r>
            <a:r>
              <a:rPr lang="en-US"/>
              <a:t>s hard to see). Next read the exit criteria for the planning phase.  If the exit criteria have been met, then the time log is ended.</a:t>
            </a:r>
          </a:p>
        </p:txBody>
      </p:sp>
      <p:sp>
        <p:nvSpPr>
          <p:cNvPr id="7885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11699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0E0F1B1-70DD-AB41-BDFE-092CFBF538D9}" type="slidenum">
              <a:rPr lang="en-US">
                <a:latin typeface="Times New Roman" charset="0"/>
              </a:rPr>
              <a:pPr/>
              <a:t>26</a:t>
            </a:fld>
            <a:endParaRPr lang="en-US">
              <a:latin typeface="Times New Roman" charset="0"/>
            </a:endParaRPr>
          </a:p>
        </p:txBody>
      </p:sp>
      <p:sp>
        <p:nvSpPr>
          <p:cNvPr id="79875" name="Slide Image Placeholder 5"/>
          <p:cNvSpPr>
            <a:spLocks noGrp="1" noRot="1" noChangeAspect="1" noTextEdit="1"/>
          </p:cNvSpPr>
          <p:nvPr>
            <p:ph type="sldImg"/>
          </p:nvPr>
        </p:nvSpPr>
        <p:spPr>
          <a:ln/>
        </p:spPr>
      </p:sp>
      <p:sp>
        <p:nvSpPr>
          <p:cNvPr id="79876"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014633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99040D3-4DE8-3B4B-AA5D-BB96285455BB}" type="slidenum">
              <a:rPr lang="en-US">
                <a:latin typeface="Times New Roman" charset="0"/>
              </a:rPr>
              <a:pPr/>
              <a:t>27</a:t>
            </a:fld>
            <a:endParaRPr lang="en-US">
              <a:latin typeface="Times New Roman" charset="0"/>
            </a:endParaRPr>
          </a:p>
        </p:txBody>
      </p:sp>
      <p:sp>
        <p:nvSpPr>
          <p:cNvPr id="80899" name="Slide Image Placeholder 5"/>
          <p:cNvSpPr>
            <a:spLocks noGrp="1" noRot="1" noChangeAspect="1" noTextEdit="1"/>
          </p:cNvSpPr>
          <p:nvPr>
            <p:ph type="sldImg"/>
          </p:nvPr>
        </p:nvSpPr>
        <p:spPr>
          <a:ln/>
        </p:spPr>
      </p:sp>
      <p:sp>
        <p:nvSpPr>
          <p:cNvPr id="80900"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6554339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A843EAE-1A1A-0549-8653-A3CFD0A363CE}" type="slidenum">
              <a:rPr lang="en-US"/>
              <a:pPr/>
              <a:t>28</a:t>
            </a:fld>
            <a:endParaRPr lang="en-US"/>
          </a:p>
        </p:txBody>
      </p:sp>
      <p:sp>
        <p:nvSpPr>
          <p:cNvPr id="819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Pay special attention to the compile and test phases to start to describe the difference between the test phase vs. the activity of testing.</a:t>
            </a:r>
          </a:p>
        </p:txBody>
      </p:sp>
      <p:sp>
        <p:nvSpPr>
          <p:cNvPr id="81924"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7677832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2BC5E4F-CA30-C445-B914-C16482E80F09}" type="slidenum">
              <a:rPr lang="en-US"/>
              <a:pPr/>
              <a:t>29</a:t>
            </a:fld>
            <a:endParaRPr lang="en-US"/>
          </a:p>
        </p:txBody>
      </p:sp>
      <p:sp>
        <p:nvSpPr>
          <p:cNvPr id="829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Pay special attention to the compile and test phases to start to describe the difference between the test phase vs. the activity of testing.</a:t>
            </a:r>
          </a:p>
        </p:txBody>
      </p:sp>
      <p:sp>
        <p:nvSpPr>
          <p:cNvPr id="8294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95050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55F95B4-8A37-694B-AD1A-C3DD73FCD412}" type="slidenum">
              <a:rPr lang="en-US">
                <a:latin typeface="Times New Roman" charset="0"/>
              </a:rPr>
              <a:pPr/>
              <a:t>30</a:t>
            </a:fld>
            <a:endParaRPr lang="en-US">
              <a:latin typeface="Times New Roman" charset="0"/>
            </a:endParaRPr>
          </a:p>
        </p:txBody>
      </p:sp>
      <p:sp>
        <p:nvSpPr>
          <p:cNvPr id="83971" name="Slide Image Placeholder 5"/>
          <p:cNvSpPr>
            <a:spLocks noGrp="1" noRot="1" noChangeAspect="1" noTextEdit="1"/>
          </p:cNvSpPr>
          <p:nvPr>
            <p:ph type="sldImg"/>
          </p:nvPr>
        </p:nvSpPr>
        <p:spPr>
          <a:ln/>
        </p:spPr>
      </p:sp>
      <p:sp>
        <p:nvSpPr>
          <p:cNvPr id="83972"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25405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4AE08C9-F57A-444A-A4BF-BC901C488907}" type="slidenum">
              <a:rPr lang="en-US"/>
              <a:pPr/>
              <a:t>4</a:t>
            </a:fld>
            <a:endParaRPr lang="en-US"/>
          </a:p>
        </p:txBody>
      </p:sp>
      <p:sp>
        <p:nvSpPr>
          <p:cNvPr id="57347" name="Slide Image Placeholder 2"/>
          <p:cNvSpPr>
            <a:spLocks noGrp="1" noRot="1" noChangeAspect="1" noTextEdit="1"/>
          </p:cNvSpPr>
          <p:nvPr>
            <p:ph type="sldImg"/>
          </p:nvPr>
        </p:nvSpPr>
        <p:spPr>
          <a:ln/>
        </p:spPr>
      </p:sp>
      <p:sp>
        <p:nvSpPr>
          <p:cNvPr id="5734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1614727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8A9B6F5-0174-1A40-B92A-3100F0A650DD}" type="slidenum">
              <a:rPr lang="en-US"/>
              <a:pPr/>
              <a:t>31</a:t>
            </a:fld>
            <a:endParaRPr lang="en-US"/>
          </a:p>
        </p:txBody>
      </p:sp>
      <p:sp>
        <p:nvSpPr>
          <p:cNvPr id="849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Pay special attention to the compile and test phases to start to describe the difference between the test phase vs. the activity of testing.</a:t>
            </a:r>
          </a:p>
        </p:txBody>
      </p:sp>
      <p:sp>
        <p:nvSpPr>
          <p:cNvPr id="8499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3888260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98F79C5-5BAD-BF49-A730-0C7F89F91CF9}" type="slidenum">
              <a:rPr lang="en-US">
                <a:latin typeface="Times New Roman" charset="0"/>
              </a:rPr>
              <a:pPr/>
              <a:t>32</a:t>
            </a:fld>
            <a:endParaRPr lang="en-US">
              <a:latin typeface="Times New Roman" charset="0"/>
            </a:endParaRPr>
          </a:p>
        </p:txBody>
      </p:sp>
      <p:sp>
        <p:nvSpPr>
          <p:cNvPr id="86019" name="Slide Image Placeholder 5"/>
          <p:cNvSpPr>
            <a:spLocks noGrp="1" noRot="1" noChangeAspect="1" noTextEdit="1"/>
          </p:cNvSpPr>
          <p:nvPr>
            <p:ph type="sldImg"/>
          </p:nvPr>
        </p:nvSpPr>
        <p:spPr>
          <a:ln/>
        </p:spPr>
      </p:sp>
      <p:sp>
        <p:nvSpPr>
          <p:cNvPr id="86020"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3898253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B2D3A62-568A-3647-9C38-80F9BF1B1026}" type="slidenum">
              <a:rPr lang="en-US"/>
              <a:pPr/>
              <a:t>33</a:t>
            </a:fld>
            <a:endParaRPr lang="en-US"/>
          </a:p>
        </p:txBody>
      </p:sp>
      <p:sp>
        <p:nvSpPr>
          <p:cNvPr id="870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Examples of bad defect descriptions would be to cut and paste the errors the compiler spits out.  This is small since you (usually we have addressed the instructor directly) can simply switch to the tool.</a:t>
            </a:r>
          </a:p>
        </p:txBody>
      </p:sp>
      <p:sp>
        <p:nvSpPr>
          <p:cNvPr id="87044"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1586798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E793AAD-DE47-2540-9EBF-763E4B39C356}" type="slidenum">
              <a:rPr lang="en-US">
                <a:latin typeface="Times New Roman" charset="0"/>
              </a:rPr>
              <a:pPr/>
              <a:t>34</a:t>
            </a:fld>
            <a:endParaRPr lang="en-US">
              <a:latin typeface="Times New Roman" charset="0"/>
            </a:endParaRPr>
          </a:p>
        </p:txBody>
      </p:sp>
      <p:sp>
        <p:nvSpPr>
          <p:cNvPr id="88067" name="Slide Image Placeholder 5"/>
          <p:cNvSpPr>
            <a:spLocks noGrp="1" noRot="1" noChangeAspect="1" noTextEdit="1"/>
          </p:cNvSpPr>
          <p:nvPr>
            <p:ph type="sldImg"/>
          </p:nvPr>
        </p:nvSpPr>
        <p:spPr>
          <a:ln/>
        </p:spPr>
      </p:sp>
      <p:sp>
        <p:nvSpPr>
          <p:cNvPr id="88068"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522695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5BD4BE3-D94B-1B42-8294-2DA889A60330}" type="slidenum">
              <a:rPr lang="en-US"/>
              <a:pPr/>
              <a:t>35</a:t>
            </a:fld>
            <a:endParaRPr lang="en-US"/>
          </a:p>
        </p:txBody>
      </p:sp>
      <p:sp>
        <p:nvSpPr>
          <p:cNvPr id="890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This slide describes the defect type standard and shows students how to update it.  It will also emphasize that defect type standards are personal and that it is important to be consistent. If time allows, conduct a short class discussion on why it</a:t>
            </a:r>
            <a:r>
              <a:rPr lang="ja-JP" altLang="en-US"/>
              <a:t>’</a:t>
            </a:r>
            <a:r>
              <a:rPr lang="en-US"/>
              <a:t>s important to be consistent.</a:t>
            </a:r>
          </a:p>
        </p:txBody>
      </p:sp>
      <p:sp>
        <p:nvSpPr>
          <p:cNvPr id="8909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6369296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7788714-3D8F-AE4A-8B06-2FE182D3341F}" type="slidenum">
              <a:rPr lang="en-US"/>
              <a:pPr/>
              <a:t>36</a:t>
            </a:fld>
            <a:endParaRPr lang="en-US"/>
          </a:p>
        </p:txBody>
      </p:sp>
      <p:sp>
        <p:nvSpPr>
          <p:cNvPr id="90115" name="Slide Image Placeholder 2"/>
          <p:cNvSpPr>
            <a:spLocks noGrp="1" noRot="1" noChangeAspect="1" noTextEdit="1"/>
          </p:cNvSpPr>
          <p:nvPr>
            <p:ph type="sldImg"/>
          </p:nvPr>
        </p:nvSpPr>
        <p:spPr>
          <a:ln/>
        </p:spPr>
      </p:sp>
      <p:sp>
        <p:nvSpPr>
          <p:cNvPr id="9011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2631269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C269519-33AB-7546-BEEB-74D25597FE44}" type="slidenum">
              <a:rPr lang="en-US"/>
              <a:pPr/>
              <a:t>37</a:t>
            </a:fld>
            <a:endParaRPr lang="en-US"/>
          </a:p>
        </p:txBody>
      </p:sp>
      <p:sp>
        <p:nvSpPr>
          <p:cNvPr id="91139" name="Slide Image Placeholder 2"/>
          <p:cNvSpPr>
            <a:spLocks noGrp="1" noRot="1" noChangeAspect="1" noTextEdit="1"/>
          </p:cNvSpPr>
          <p:nvPr>
            <p:ph type="sldImg"/>
          </p:nvPr>
        </p:nvSpPr>
        <p:spPr>
          <a:ln/>
        </p:spPr>
      </p:sp>
      <p:sp>
        <p:nvSpPr>
          <p:cNvPr id="9114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2859065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F1B993A-F300-B243-AD94-CDCB18ABB41A}" type="slidenum">
              <a:rPr lang="en-US"/>
              <a:pPr/>
              <a:t>38</a:t>
            </a:fld>
            <a:endParaRPr lang="en-US"/>
          </a:p>
        </p:txBody>
      </p:sp>
      <p:sp>
        <p:nvSpPr>
          <p:cNvPr id="92163" name="Slide Image Placeholder 2"/>
          <p:cNvSpPr>
            <a:spLocks noGrp="1" noRot="1" noChangeAspect="1" noTextEdit="1"/>
          </p:cNvSpPr>
          <p:nvPr>
            <p:ph type="sldImg"/>
          </p:nvPr>
        </p:nvSpPr>
        <p:spPr>
          <a:ln/>
        </p:spPr>
      </p:sp>
      <p:sp>
        <p:nvSpPr>
          <p:cNvPr id="9216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62029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D42E229-D030-7F41-8B52-5C16EDE591CB}" type="slidenum">
              <a:rPr lang="en-US"/>
              <a:pPr/>
              <a:t>39</a:t>
            </a:fld>
            <a:endParaRPr lang="en-US"/>
          </a:p>
        </p:txBody>
      </p:sp>
      <p:sp>
        <p:nvSpPr>
          <p:cNvPr id="93187" name="Slide Image Placeholder 2"/>
          <p:cNvSpPr>
            <a:spLocks noGrp="1" noRot="1" noChangeAspect="1" noTextEdit="1"/>
          </p:cNvSpPr>
          <p:nvPr>
            <p:ph type="sldImg"/>
          </p:nvPr>
        </p:nvSpPr>
        <p:spPr>
          <a:ln/>
        </p:spPr>
      </p:sp>
      <p:sp>
        <p:nvSpPr>
          <p:cNvPr id="9318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391319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D353D0D-33A4-D44E-832A-E2EC7AA6A87C}" type="slidenum">
              <a:rPr lang="en-US"/>
              <a:pPr/>
              <a:t>40</a:t>
            </a:fld>
            <a:endParaRPr lang="en-US"/>
          </a:p>
        </p:txBody>
      </p:sp>
      <p:sp>
        <p:nvSpPr>
          <p:cNvPr id="94211" name="Slide Image Placeholder 2"/>
          <p:cNvSpPr>
            <a:spLocks noGrp="1" noRot="1" noChangeAspect="1" noTextEdit="1"/>
          </p:cNvSpPr>
          <p:nvPr>
            <p:ph type="sldImg"/>
          </p:nvPr>
        </p:nvSpPr>
        <p:spPr>
          <a:ln/>
        </p:spPr>
      </p:sp>
      <p:sp>
        <p:nvSpPr>
          <p:cNvPr id="9421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270692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80A48BF-62A0-0D45-BC76-C5AE2DB25FF6}" type="slidenum">
              <a:rPr lang="en-US"/>
              <a:pPr/>
              <a:t>5</a:t>
            </a:fld>
            <a:endParaRPr lang="en-US"/>
          </a:p>
        </p:txBody>
      </p:sp>
      <p:sp>
        <p:nvSpPr>
          <p:cNvPr id="58371" name="Slide Image Placeholder 2"/>
          <p:cNvSpPr>
            <a:spLocks noGrp="1" noRot="1" noChangeAspect="1" noTextEdit="1"/>
          </p:cNvSpPr>
          <p:nvPr>
            <p:ph type="sldImg"/>
          </p:nvPr>
        </p:nvSpPr>
        <p:spPr>
          <a:ln/>
        </p:spPr>
      </p:sp>
      <p:sp>
        <p:nvSpPr>
          <p:cNvPr id="583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3269890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8A57364-0748-7943-97B0-267A31FB1635}" type="slidenum">
              <a:rPr lang="en-US"/>
              <a:pPr/>
              <a:t>41</a:t>
            </a:fld>
            <a:endParaRPr lang="en-US"/>
          </a:p>
        </p:txBody>
      </p:sp>
      <p:sp>
        <p:nvSpPr>
          <p:cNvPr id="95235" name="Slide Image Placeholder 2"/>
          <p:cNvSpPr>
            <a:spLocks noGrp="1" noRot="1" noChangeAspect="1" noTextEdit="1"/>
          </p:cNvSpPr>
          <p:nvPr>
            <p:ph type="sldImg"/>
          </p:nvPr>
        </p:nvSpPr>
        <p:spPr>
          <a:ln/>
        </p:spPr>
      </p:sp>
      <p:sp>
        <p:nvSpPr>
          <p:cNvPr id="9523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600728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B3DBA54-8E21-5948-9291-DB88BE096D1C}" type="slidenum">
              <a:rPr lang="en-US"/>
              <a:pPr/>
              <a:t>42</a:t>
            </a:fld>
            <a:endParaRPr lang="en-US"/>
          </a:p>
        </p:txBody>
      </p:sp>
      <p:sp>
        <p:nvSpPr>
          <p:cNvPr id="96259" name="Slide Image Placeholder 2"/>
          <p:cNvSpPr>
            <a:spLocks noGrp="1" noRot="1" noChangeAspect="1" noTextEdit="1"/>
          </p:cNvSpPr>
          <p:nvPr>
            <p:ph type="sldImg"/>
          </p:nvPr>
        </p:nvSpPr>
        <p:spPr>
          <a:ln/>
        </p:spPr>
      </p:sp>
      <p:sp>
        <p:nvSpPr>
          <p:cNvPr id="9626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308200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1AB0884-443F-0742-9661-F047E3B69931}" type="slidenum">
              <a:rPr lang="en-US"/>
              <a:pPr/>
              <a:t>43</a:t>
            </a:fld>
            <a:endParaRPr lang="en-US"/>
          </a:p>
        </p:txBody>
      </p:sp>
      <p:sp>
        <p:nvSpPr>
          <p:cNvPr id="97283" name="Slide Image Placeholder 2"/>
          <p:cNvSpPr>
            <a:spLocks noGrp="1" noRot="1" noChangeAspect="1" noTextEdit="1"/>
          </p:cNvSpPr>
          <p:nvPr>
            <p:ph type="sldImg"/>
          </p:nvPr>
        </p:nvSpPr>
        <p:spPr>
          <a:ln/>
        </p:spPr>
      </p:sp>
      <p:sp>
        <p:nvSpPr>
          <p:cNvPr id="9728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2078154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785E5719-B94D-794E-A36E-422E6D0C6017}" type="slidenum">
              <a:rPr lang="en-US"/>
              <a:pPr/>
              <a:t>44</a:t>
            </a:fld>
            <a:endParaRPr lang="en-US"/>
          </a:p>
        </p:txBody>
      </p:sp>
      <p:sp>
        <p:nvSpPr>
          <p:cNvPr id="98307" name="Slide Image Placeholder 2"/>
          <p:cNvSpPr>
            <a:spLocks noGrp="1" noRot="1" noChangeAspect="1" noTextEdit="1"/>
          </p:cNvSpPr>
          <p:nvPr>
            <p:ph type="sldImg"/>
          </p:nvPr>
        </p:nvSpPr>
        <p:spPr>
          <a:ln/>
        </p:spPr>
      </p:sp>
      <p:sp>
        <p:nvSpPr>
          <p:cNvPr id="983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93707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B45A9DE-C636-A549-9A9C-A7022B7D1DD9}" type="slidenum">
              <a:rPr lang="en-US"/>
              <a:pPr/>
              <a:t>45</a:t>
            </a:fld>
            <a:endParaRPr lang="en-US"/>
          </a:p>
        </p:txBody>
      </p:sp>
      <p:sp>
        <p:nvSpPr>
          <p:cNvPr id="99331" name="Slide Image Placeholder 2"/>
          <p:cNvSpPr>
            <a:spLocks noGrp="1" noRot="1" noChangeAspect="1" noTextEdit="1"/>
          </p:cNvSpPr>
          <p:nvPr>
            <p:ph type="sldImg"/>
          </p:nvPr>
        </p:nvSpPr>
        <p:spPr>
          <a:ln/>
        </p:spPr>
      </p:sp>
      <p:sp>
        <p:nvSpPr>
          <p:cNvPr id="9933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809881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3BED9A6B-508A-5344-857A-D0FE61EDFCA2}" type="slidenum">
              <a:rPr lang="en-US">
                <a:latin typeface="Times New Roman" charset="0"/>
              </a:rPr>
              <a:pPr/>
              <a:t>46</a:t>
            </a:fld>
            <a:endParaRPr lang="en-US">
              <a:latin typeface="Times New Roman" charset="0"/>
            </a:endParaRPr>
          </a:p>
        </p:txBody>
      </p:sp>
      <p:sp>
        <p:nvSpPr>
          <p:cNvPr id="100355" name="Slide Image Placeholder 5"/>
          <p:cNvSpPr>
            <a:spLocks noGrp="1" noRot="1" noChangeAspect="1" noTextEdit="1"/>
          </p:cNvSpPr>
          <p:nvPr>
            <p:ph type="sldImg"/>
          </p:nvPr>
        </p:nvSpPr>
        <p:spPr>
          <a:ln/>
        </p:spPr>
      </p:sp>
      <p:sp>
        <p:nvSpPr>
          <p:cNvPr id="100356" name="Notes Placeholder 6"/>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1997992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2F6FD57-9D73-E746-881F-EEF31B90185D}" type="slidenum">
              <a:rPr lang="en-US"/>
              <a:pPr/>
              <a:t>47</a:t>
            </a:fld>
            <a:endParaRPr lang="en-US"/>
          </a:p>
        </p:txBody>
      </p:sp>
      <p:sp>
        <p:nvSpPr>
          <p:cNvPr id="1013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Try to discuss this as the difference between the state of the program and the activity of the programmer.</a:t>
            </a:r>
          </a:p>
        </p:txBody>
      </p:sp>
      <p:sp>
        <p:nvSpPr>
          <p:cNvPr id="10138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4053654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7458A9C-4501-1F41-972C-6AD3970352D8}" type="slidenum">
              <a:rPr lang="en-US"/>
              <a:pPr/>
              <a:t>48</a:t>
            </a:fld>
            <a:endParaRPr lang="en-US"/>
          </a:p>
        </p:txBody>
      </p:sp>
      <p:sp>
        <p:nvSpPr>
          <p:cNvPr id="102403" name="Slide Image Placeholder 2"/>
          <p:cNvSpPr>
            <a:spLocks noGrp="1" noRot="1" noChangeAspect="1" noTextEdit="1"/>
          </p:cNvSpPr>
          <p:nvPr>
            <p:ph type="sldImg"/>
          </p:nvPr>
        </p:nvSpPr>
        <p:spPr>
          <a:ln/>
        </p:spPr>
      </p:sp>
      <p:sp>
        <p:nvSpPr>
          <p:cNvPr id="1024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3586419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F9433D0-B669-ED4F-BA36-6EAAF20F4EBF}" type="slidenum">
              <a:rPr lang="en-US"/>
              <a:pPr/>
              <a:t>49</a:t>
            </a:fld>
            <a:endParaRPr lang="en-US"/>
          </a:p>
        </p:txBody>
      </p:sp>
      <p:sp>
        <p:nvSpPr>
          <p:cNvPr id="103427" name="Slide Image Placeholder 2"/>
          <p:cNvSpPr>
            <a:spLocks noGrp="1" noRot="1" noChangeAspect="1" noTextEdit="1"/>
          </p:cNvSpPr>
          <p:nvPr>
            <p:ph type="sldImg"/>
          </p:nvPr>
        </p:nvSpPr>
        <p:spPr>
          <a:ln/>
        </p:spPr>
      </p:sp>
      <p:sp>
        <p:nvSpPr>
          <p:cNvPr id="10342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028083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EC9CB9D1-6D6E-D04A-847C-A33B1C6822BE}" type="slidenum">
              <a:rPr lang="en-US"/>
              <a:pPr/>
              <a:t>50</a:t>
            </a:fld>
            <a:endParaRPr lang="en-US"/>
          </a:p>
        </p:txBody>
      </p:sp>
      <p:sp>
        <p:nvSpPr>
          <p:cNvPr id="104451" name="Slide Image Placeholder 2"/>
          <p:cNvSpPr>
            <a:spLocks noGrp="1" noRot="1" noChangeAspect="1" noTextEdit="1"/>
          </p:cNvSpPr>
          <p:nvPr>
            <p:ph type="sldImg"/>
          </p:nvPr>
        </p:nvSpPr>
        <p:spPr>
          <a:ln/>
        </p:spPr>
      </p:sp>
      <p:sp>
        <p:nvSpPr>
          <p:cNvPr id="1044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75739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EFB298A-772F-5143-9FF2-C652E305B18E}" type="slidenum">
              <a:rPr lang="en-US"/>
              <a:pPr/>
              <a:t>6</a:t>
            </a:fld>
            <a:endParaRPr lang="en-US"/>
          </a:p>
        </p:txBody>
      </p:sp>
      <p:sp>
        <p:nvSpPr>
          <p:cNvPr id="59395" name="Slide Image Placeholder 2"/>
          <p:cNvSpPr>
            <a:spLocks noGrp="1" noRot="1" noChangeAspect="1" noTextEdit="1"/>
          </p:cNvSpPr>
          <p:nvPr>
            <p:ph type="sldImg"/>
          </p:nvPr>
        </p:nvSpPr>
        <p:spPr>
          <a:ln/>
        </p:spPr>
      </p:sp>
      <p:sp>
        <p:nvSpPr>
          <p:cNvPr id="5939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935240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5081254-A512-1C41-8831-B28547443DF7}" type="slidenum">
              <a:rPr lang="en-US"/>
              <a:pPr/>
              <a:t>51</a:t>
            </a:fld>
            <a:endParaRPr lang="en-US"/>
          </a:p>
        </p:txBody>
      </p:sp>
      <p:sp>
        <p:nvSpPr>
          <p:cNvPr id="105475" name="Slide Image Placeholder 2"/>
          <p:cNvSpPr>
            <a:spLocks noGrp="1" noRot="1" noChangeAspect="1" noTextEdit="1"/>
          </p:cNvSpPr>
          <p:nvPr>
            <p:ph type="sldImg"/>
          </p:nvPr>
        </p:nvSpPr>
        <p:spPr>
          <a:ln/>
        </p:spPr>
      </p:sp>
      <p:sp>
        <p:nvSpPr>
          <p:cNvPr id="10547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13212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363D447-1216-7E46-B156-D0DAD05EC2A5}" type="slidenum">
              <a:rPr lang="en-US"/>
              <a:pPr/>
              <a:t>7</a:t>
            </a:fld>
            <a:endParaRPr lang="en-US"/>
          </a:p>
        </p:txBody>
      </p:sp>
      <p:sp>
        <p:nvSpPr>
          <p:cNvPr id="60419" name="Slide Image Placeholder 2"/>
          <p:cNvSpPr>
            <a:spLocks noGrp="1" noRot="1" noChangeAspect="1" noTextEdit="1"/>
          </p:cNvSpPr>
          <p:nvPr>
            <p:ph type="sldImg"/>
          </p:nvPr>
        </p:nvSpPr>
        <p:spPr>
          <a:ln/>
        </p:spPr>
      </p:sp>
      <p:sp>
        <p:nvSpPr>
          <p:cNvPr id="604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732947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AC640D7-6165-6B4E-8DE1-642E09CC9B75}" type="slidenum">
              <a:rPr lang="en-US"/>
              <a:pPr/>
              <a:t>8</a:t>
            </a:fld>
            <a:endParaRPr lang="en-US"/>
          </a:p>
        </p:txBody>
      </p:sp>
      <p:sp>
        <p:nvSpPr>
          <p:cNvPr id="61443" name="Slide Image Placeholder 2"/>
          <p:cNvSpPr>
            <a:spLocks noGrp="1" noRot="1" noChangeAspect="1" noTextEdit="1"/>
          </p:cNvSpPr>
          <p:nvPr>
            <p:ph type="sldImg"/>
          </p:nvPr>
        </p:nvSpPr>
        <p:spPr>
          <a:ln/>
        </p:spPr>
      </p:sp>
      <p:sp>
        <p:nvSpPr>
          <p:cNvPr id="614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56304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0995EE4-79F5-2040-AD19-30938B2C41A2}" type="slidenum">
              <a:rPr lang="en-US"/>
              <a:pPr/>
              <a:t>9</a:t>
            </a:fld>
            <a:endParaRPr lang="en-US"/>
          </a:p>
        </p:txBody>
      </p:sp>
      <p:sp>
        <p:nvSpPr>
          <p:cNvPr id="62467" name="Slide Image Placeholder 2"/>
          <p:cNvSpPr>
            <a:spLocks noGrp="1" noRot="1" noChangeAspect="1" noTextEdit="1"/>
          </p:cNvSpPr>
          <p:nvPr>
            <p:ph type="sldImg"/>
          </p:nvPr>
        </p:nvSpPr>
        <p:spPr>
          <a:ln/>
        </p:spPr>
      </p:sp>
      <p:sp>
        <p:nvSpPr>
          <p:cNvPr id="6246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7992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92F4FA8-F14E-9747-B212-AA408BD94BF1}" type="slidenum">
              <a:rPr lang="en-US"/>
              <a:pPr/>
              <a:t>10</a:t>
            </a:fld>
            <a:endParaRPr lang="en-US"/>
          </a:p>
        </p:txBody>
      </p:sp>
      <p:sp>
        <p:nvSpPr>
          <p:cNvPr id="63491" name="Slide Image Placeholder 2"/>
          <p:cNvSpPr>
            <a:spLocks noGrp="1" noRot="1" noChangeAspect="1" noTextEdit="1"/>
          </p:cNvSpPr>
          <p:nvPr>
            <p:ph type="sldImg"/>
          </p:nvPr>
        </p:nvSpPr>
        <p:spPr>
          <a:ln/>
        </p:spPr>
      </p:sp>
      <p:sp>
        <p:nvSpPr>
          <p:cNvPr id="6349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2857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2594393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11284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383947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91309532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745680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6080002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26324967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PSP0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5058255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4993389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761685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154859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751957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388031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PSP0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127570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9371226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88269919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5"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PSP0 with Process </a:t>
            </a:r>
            <a:r>
              <a:rPr lang="en-US" dirty="0" smtClean="0">
                <a:latin typeface="Arial" charset="0"/>
              </a:rPr>
              <a:t>Dashboard</a:t>
            </a:r>
            <a:endParaRPr lang="en-US" dirty="0">
              <a:latin typeface="Arial"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06504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a:latin typeface="Arial" charset="0"/>
              </a:rPr>
              <a:t>Process Dashboard</a:t>
            </a:r>
          </a:p>
        </p:txBody>
      </p:sp>
      <p:sp>
        <p:nvSpPr>
          <p:cNvPr id="11267" name="Rectangle 3"/>
          <p:cNvSpPr>
            <a:spLocks noGrp="1" noChangeArrowheads="1"/>
          </p:cNvSpPr>
          <p:nvPr>
            <p:ph idx="1"/>
          </p:nvPr>
        </p:nvSpPr>
        <p:spPr/>
        <p:txBody>
          <a:bodyPr/>
          <a:lstStyle/>
          <a:p>
            <a:pPr marL="0" indent="0" eaLnBrk="1" hangingPunct="1"/>
            <a:r>
              <a:rPr lang="en-US" dirty="0">
                <a:latin typeface="Arial" charset="0"/>
              </a:rPr>
              <a:t>The Process Dashboard is a tool that can help you implement </a:t>
            </a:r>
            <a:r>
              <a:rPr lang="en-US" dirty="0" smtClean="0">
                <a:latin typeface="Arial" charset="0"/>
              </a:rPr>
              <a:t/>
            </a:r>
            <a:br>
              <a:rPr lang="en-US" dirty="0" smtClean="0">
                <a:latin typeface="Arial" charset="0"/>
              </a:rPr>
            </a:br>
            <a:r>
              <a:rPr lang="en-US" dirty="0" smtClean="0">
                <a:latin typeface="Arial" charset="0"/>
              </a:rPr>
              <a:t>the </a:t>
            </a:r>
            <a:r>
              <a:rPr lang="en-US" dirty="0">
                <a:latin typeface="Arial" charset="0"/>
              </a:rPr>
              <a:t>PSP.</a:t>
            </a:r>
          </a:p>
          <a:p>
            <a:pPr lvl="1" eaLnBrk="1" hangingPunct="1"/>
            <a:r>
              <a:rPr lang="en-US" dirty="0">
                <a:latin typeface="Arial" charset="0"/>
              </a:rPr>
              <a:t>facilitates planning and tracking</a:t>
            </a:r>
          </a:p>
          <a:p>
            <a:pPr lvl="1" eaLnBrk="1" hangingPunct="1"/>
            <a:r>
              <a:rPr lang="en-US" dirty="0">
                <a:latin typeface="Arial" charset="0"/>
              </a:rPr>
              <a:t>facilitates data gathering and analysis</a:t>
            </a:r>
          </a:p>
          <a:p>
            <a:pPr lvl="1" eaLnBrk="1" hangingPunct="1"/>
            <a:r>
              <a:rPr lang="en-US" dirty="0">
                <a:latin typeface="Arial" charset="0"/>
              </a:rPr>
              <a:t>includes reference materials* (scripts and standards)</a:t>
            </a:r>
          </a:p>
          <a:p>
            <a:pPr lvl="1" eaLnBrk="1" hangingPunct="1"/>
            <a:r>
              <a:rPr lang="en-US" dirty="0">
                <a:latin typeface="Arial" charset="0"/>
              </a:rPr>
              <a:t>helps you submit your assignments for grading</a:t>
            </a:r>
          </a:p>
          <a:p>
            <a:pPr marL="0" indent="0" eaLnBrk="1" hangingPunct="1"/>
            <a:r>
              <a:rPr lang="en-US" dirty="0">
                <a:latin typeface="Arial" charset="0"/>
              </a:rPr>
              <a:t>It also provides support for post-course use of the PSP.</a:t>
            </a:r>
          </a:p>
        </p:txBody>
      </p:sp>
      <p:sp>
        <p:nvSpPr>
          <p:cNvPr id="5" name="Text Box 6"/>
          <p:cNvSpPr txBox="1">
            <a:spLocks noChangeArrowheads="1"/>
          </p:cNvSpPr>
          <p:nvPr/>
        </p:nvSpPr>
        <p:spPr bwMode="auto">
          <a:xfrm>
            <a:off x="388938" y="5124450"/>
            <a:ext cx="8323261" cy="818600"/>
          </a:xfrm>
          <a:prstGeom prst="rect">
            <a:avLst/>
          </a:prstGeom>
          <a:noFill/>
          <a:ln w="9525">
            <a:noFill/>
            <a:miter lim="800000"/>
            <a:headEnd/>
            <a:tailEnd/>
          </a:ln>
        </p:spPr>
        <p:txBody>
          <a:bodyPr wrap="square">
            <a:spAutoFit/>
          </a:bodyPr>
          <a:lstStyle>
            <a:lvl1pPr defTabSz="0" eaLnBrk="0" hangingPunct="0">
              <a:defRPr sz="1000">
                <a:solidFill>
                  <a:schemeClr val="tx1"/>
                </a:solidFill>
                <a:latin typeface="Arial" charset="0"/>
                <a:ea typeface="ＭＳ Ｐゴシック" charset="0"/>
                <a:cs typeface="ＭＳ Ｐゴシック" charset="0"/>
              </a:defRPr>
            </a:lvl1pPr>
            <a:lvl2pPr marL="742950" indent="-285750" defTabSz="0" eaLnBrk="0" hangingPunct="0">
              <a:defRPr sz="1000">
                <a:solidFill>
                  <a:schemeClr val="tx1"/>
                </a:solidFill>
                <a:latin typeface="Arial" charset="0"/>
                <a:ea typeface="ＭＳ Ｐゴシック" charset="0"/>
              </a:defRPr>
            </a:lvl2pPr>
            <a:lvl3pPr marL="1143000" indent="-228600" defTabSz="0" eaLnBrk="0" hangingPunct="0">
              <a:defRPr sz="1000">
                <a:solidFill>
                  <a:schemeClr val="tx1"/>
                </a:solidFill>
                <a:latin typeface="Arial" charset="0"/>
                <a:ea typeface="ＭＳ Ｐゴシック" charset="0"/>
              </a:defRPr>
            </a:lvl3pPr>
            <a:lvl4pPr marL="1600200" indent="-228600" defTabSz="0" eaLnBrk="0" hangingPunct="0">
              <a:defRPr sz="1000">
                <a:solidFill>
                  <a:schemeClr val="tx1"/>
                </a:solidFill>
                <a:latin typeface="Arial" charset="0"/>
                <a:ea typeface="ＭＳ Ｐゴシック" charset="0"/>
              </a:defRPr>
            </a:lvl4pPr>
            <a:lvl5pPr marL="2057400" indent="-228600" defTabSz="0" eaLnBrk="0" hangingPunct="0">
              <a:defRPr sz="1000">
                <a:solidFill>
                  <a:schemeClr val="tx1"/>
                </a:solidFill>
                <a:latin typeface="Arial" charset="0"/>
                <a:ea typeface="ＭＳ Ｐゴシック" charset="0"/>
              </a:defRPr>
            </a:lvl5pPr>
            <a:lvl6pPr marL="2514600" indent="-228600" algn="ctr" defTabSz="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lnSpc>
                <a:spcPts val="1420"/>
              </a:lnSpc>
            </a:pPr>
            <a:r>
              <a:rPr lang="en-US" sz="1100" dirty="0"/>
              <a:t>*Special permission to use "PSP </a:t>
            </a:r>
            <a:r>
              <a:rPr lang="en-US" sz="1100" dirty="0" err="1"/>
              <a:t>Materials.doc</a:t>
            </a:r>
            <a:r>
              <a:rPr lang="en-US" sz="1100" dirty="0"/>
              <a:t>" </a:t>
            </a:r>
            <a:r>
              <a:rPr lang="en-US" sz="1100"/>
              <a:t>copyright </a:t>
            </a:r>
            <a:r>
              <a:rPr lang="en-US" sz="1100" smtClean="0"/>
              <a:t>. </a:t>
            </a:r>
            <a:r>
              <a:rPr lang="en-US" sz="1100" dirty="0"/>
              <a:t>2006 by Carnegie Mellon University, is granted by the </a:t>
            </a:r>
            <a:r>
              <a:rPr lang="en-US" sz="1100" dirty="0" smtClean="0"/>
              <a:t/>
            </a:r>
            <a:br>
              <a:rPr lang="en-US" sz="1100" dirty="0" smtClean="0"/>
            </a:br>
            <a:r>
              <a:rPr lang="en-US" sz="1100" dirty="0" smtClean="0"/>
              <a:t>Software </a:t>
            </a:r>
            <a:r>
              <a:rPr lang="en-US" sz="1100" dirty="0"/>
              <a:t>Engineering Institute. The open source development team that writes the Process Dashboard is not affiliated with Carnegie Mellon University. Neither Carnegie Mellon University nor the Software Engineering Institute have reviewed or </a:t>
            </a:r>
            <a:r>
              <a:rPr lang="en-US" sz="1100" dirty="0" smtClean="0"/>
              <a:t/>
            </a:r>
            <a:br>
              <a:rPr lang="en-US" sz="1100" dirty="0" smtClean="0"/>
            </a:br>
            <a:r>
              <a:rPr lang="en-US" sz="1100" dirty="0" smtClean="0"/>
              <a:t>endorsed </a:t>
            </a:r>
            <a:r>
              <a:rPr lang="en-US" sz="1100" dirty="0"/>
              <a:t>the Process Dashboard.</a:t>
            </a:r>
          </a:p>
        </p:txBody>
      </p:sp>
    </p:spTree>
    <p:extLst>
      <p:ext uri="{BB962C8B-B14F-4D97-AF65-F5344CB8AC3E}">
        <p14:creationId xmlns:p14="http://schemas.microsoft.com/office/powerpoint/2010/main" val="3160558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atin typeface="Arial" charset="0"/>
              </a:rPr>
              <a:t>Installing the Process Dashboard</a:t>
            </a:r>
          </a:p>
        </p:txBody>
      </p:sp>
      <p:sp>
        <p:nvSpPr>
          <p:cNvPr id="12291" name="Rectangle 3"/>
          <p:cNvSpPr>
            <a:spLocks noGrp="1" noChangeArrowheads="1"/>
          </p:cNvSpPr>
          <p:nvPr>
            <p:ph idx="1"/>
          </p:nvPr>
        </p:nvSpPr>
        <p:spPr/>
        <p:txBody>
          <a:bodyPr/>
          <a:lstStyle/>
          <a:p>
            <a:pPr marL="0" indent="0" eaLnBrk="1" hangingPunct="1"/>
            <a:r>
              <a:rPr lang="en-US" sz="1900" dirty="0">
                <a:latin typeface="Arial" charset="0"/>
              </a:rPr>
              <a:t>Your instructor will give you a special installer for the Process Dashboard that includes customized support for this PSP course.</a:t>
            </a:r>
          </a:p>
          <a:p>
            <a:pPr marL="0" indent="0" eaLnBrk="1" hangingPunct="1"/>
            <a:r>
              <a:rPr lang="en-US" sz="1900" dirty="0">
                <a:latin typeface="Arial" charset="0"/>
              </a:rPr>
              <a:t>Alternatively, you can download this installer by visiting:</a:t>
            </a:r>
          </a:p>
          <a:p>
            <a:pPr marL="0" indent="0" algn="ctr" eaLnBrk="1" hangingPunct="1"/>
            <a:r>
              <a:rPr lang="en-US" sz="1900" dirty="0">
                <a:latin typeface="Arial" charset="0"/>
              </a:rPr>
              <a:t>http://</a:t>
            </a:r>
            <a:r>
              <a:rPr lang="en-US" sz="1900" dirty="0" err="1">
                <a:latin typeface="Arial" charset="0"/>
              </a:rPr>
              <a:t>www.processdash.com</a:t>
            </a:r>
            <a:r>
              <a:rPr lang="en-US" sz="1900" dirty="0">
                <a:latin typeface="Arial" charset="0"/>
              </a:rPr>
              <a:t>/</a:t>
            </a:r>
            <a:r>
              <a:rPr lang="en-US" sz="1900" dirty="0" err="1">
                <a:latin typeface="Arial" charset="0"/>
              </a:rPr>
              <a:t>pspCourses</a:t>
            </a:r>
            <a:endParaRPr lang="en-US" sz="1900" dirty="0">
              <a:latin typeface="Arial" charset="0"/>
            </a:endParaRPr>
          </a:p>
          <a:p>
            <a:pPr marL="0" indent="0" eaLnBrk="1" hangingPunct="1"/>
            <a:r>
              <a:rPr lang="en-US" sz="1900" dirty="0">
                <a:latin typeface="Arial" charset="0"/>
              </a:rPr>
              <a:t>To start the installation process:</a:t>
            </a:r>
          </a:p>
          <a:p>
            <a:pPr lvl="1" eaLnBrk="1" hangingPunct="1">
              <a:spcAft>
                <a:spcPts val="300"/>
              </a:spcAft>
            </a:pPr>
            <a:r>
              <a:rPr lang="en-US" sz="1900" b="1" dirty="0">
                <a:latin typeface="Arial" charset="0"/>
              </a:rPr>
              <a:t>Windows:</a:t>
            </a:r>
            <a:r>
              <a:rPr lang="en-US" sz="1900" dirty="0">
                <a:latin typeface="Arial" charset="0"/>
              </a:rPr>
              <a:t> double-click the setup EXE file</a:t>
            </a:r>
          </a:p>
          <a:p>
            <a:pPr lvl="1" eaLnBrk="1" hangingPunct="1">
              <a:spcAft>
                <a:spcPts val="300"/>
              </a:spcAft>
            </a:pPr>
            <a:r>
              <a:rPr lang="en-US" sz="1900" b="1" dirty="0">
                <a:latin typeface="Arial" charset="0"/>
              </a:rPr>
              <a:t>Mac:</a:t>
            </a:r>
            <a:r>
              <a:rPr lang="en-US" sz="1900" dirty="0">
                <a:latin typeface="Arial" charset="0"/>
              </a:rPr>
              <a:t> double-click the install JAR file.  (If you received a collection of files from your instructor, this will be in the </a:t>
            </a:r>
            <a:r>
              <a:rPr lang="ja-JP" altLang="en-US" sz="1900" dirty="0">
                <a:latin typeface="Arial" charset="0"/>
              </a:rPr>
              <a:t>“</a:t>
            </a:r>
            <a:r>
              <a:rPr lang="en-US" sz="1900" dirty="0">
                <a:latin typeface="Arial" charset="0"/>
              </a:rPr>
              <a:t>data</a:t>
            </a:r>
            <a:r>
              <a:rPr lang="ja-JP" altLang="en-US" sz="1900" dirty="0">
                <a:latin typeface="Arial" charset="0"/>
              </a:rPr>
              <a:t>”</a:t>
            </a:r>
            <a:r>
              <a:rPr lang="en-US" sz="1900" dirty="0">
                <a:latin typeface="Arial" charset="0"/>
              </a:rPr>
              <a:t> subdirectory.)</a:t>
            </a:r>
          </a:p>
          <a:p>
            <a:pPr lvl="1" eaLnBrk="1" hangingPunct="1">
              <a:spcAft>
                <a:spcPts val="300"/>
              </a:spcAft>
            </a:pPr>
            <a:r>
              <a:rPr lang="en-US" sz="1900" b="1" dirty="0">
                <a:latin typeface="Arial" charset="0"/>
              </a:rPr>
              <a:t>Unix / Linux:</a:t>
            </a:r>
            <a:r>
              <a:rPr lang="en-US" sz="1900" dirty="0">
                <a:latin typeface="Arial" charset="0"/>
              </a:rPr>
              <a:t> make certain Java is installed on your computer. Then run the command </a:t>
            </a:r>
            <a:r>
              <a:rPr lang="ja-JP" altLang="en-US" sz="1900" dirty="0">
                <a:latin typeface="Arial" charset="0"/>
              </a:rPr>
              <a:t>“</a:t>
            </a:r>
            <a:r>
              <a:rPr lang="en-US" sz="1600" b="1" dirty="0">
                <a:solidFill>
                  <a:srgbClr val="005695"/>
                </a:solidFill>
                <a:latin typeface="Courier New" charset="0"/>
                <a:cs typeface="Courier New" charset="0"/>
              </a:rPr>
              <a:t>java -jar </a:t>
            </a:r>
            <a:r>
              <a:rPr lang="en-US" sz="1600" b="1" dirty="0" err="1">
                <a:solidFill>
                  <a:srgbClr val="005695"/>
                </a:solidFill>
                <a:latin typeface="Courier New" charset="0"/>
                <a:cs typeface="Courier New" charset="0"/>
              </a:rPr>
              <a:t>pdash</a:t>
            </a:r>
            <a:r>
              <a:rPr lang="en-US" sz="1600" b="1" dirty="0">
                <a:solidFill>
                  <a:srgbClr val="005695"/>
                </a:solidFill>
                <a:latin typeface="Courier New" charset="0"/>
                <a:cs typeface="Courier New" charset="0"/>
              </a:rPr>
              <a:t>-install-*.jar</a:t>
            </a:r>
            <a:r>
              <a:rPr lang="ja-JP" altLang="en-US" sz="1900" dirty="0">
                <a:latin typeface="Arial" charset="0"/>
              </a:rPr>
              <a:t>”</a:t>
            </a:r>
            <a:endParaRPr lang="en-US" sz="1900" dirty="0">
              <a:latin typeface="Arial" charset="0"/>
            </a:endParaRPr>
          </a:p>
          <a:p>
            <a:pPr marL="0" indent="0" eaLnBrk="1" hangingPunct="1">
              <a:spcBef>
                <a:spcPts val="1138"/>
              </a:spcBef>
              <a:spcAft>
                <a:spcPts val="300"/>
              </a:spcAft>
            </a:pPr>
            <a:r>
              <a:rPr lang="en-US" sz="1900" dirty="0">
                <a:latin typeface="Arial" charset="0"/>
              </a:rPr>
              <a:t>Follow the instructions in the installer to select (a) the directory where the software should be installed, and (b) the directory where your personal metrics data should be stored.</a:t>
            </a:r>
          </a:p>
        </p:txBody>
      </p:sp>
    </p:spTree>
    <p:extLst>
      <p:ext uri="{BB962C8B-B14F-4D97-AF65-F5344CB8AC3E}">
        <p14:creationId xmlns:p14="http://schemas.microsoft.com/office/powerpoint/2010/main" val="2479447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atin typeface="Arial" charset="0"/>
              </a:rPr>
              <a:t>Open the Process Dashboard</a:t>
            </a:r>
          </a:p>
        </p:txBody>
      </p:sp>
      <p:sp>
        <p:nvSpPr>
          <p:cNvPr id="13315" name="Rectangle 3"/>
          <p:cNvSpPr>
            <a:spLocks noGrp="1" noChangeArrowheads="1"/>
          </p:cNvSpPr>
          <p:nvPr>
            <p:ph idx="1"/>
          </p:nvPr>
        </p:nvSpPr>
        <p:spPr/>
        <p:txBody>
          <a:bodyPr/>
          <a:lstStyle/>
          <a:p>
            <a:pPr marL="0" indent="0" eaLnBrk="1" hangingPunct="1">
              <a:spcAft>
                <a:spcPct val="0"/>
              </a:spcAft>
            </a:pPr>
            <a:r>
              <a:rPr lang="en-US" sz="2000" dirty="0">
                <a:latin typeface="Arial" charset="0"/>
              </a:rPr>
              <a:t>After the installation finishes, click on the icon to launch the Process Dashboard</a:t>
            </a:r>
            <a:r>
              <a:rPr lang="en-US" sz="2000" dirty="0" smtClean="0">
                <a:latin typeface="Arial" charset="0"/>
              </a:rPr>
              <a:t>.</a:t>
            </a:r>
            <a:endParaRPr lang="en-US" sz="2000" dirty="0">
              <a:latin typeface="Arial" charset="0"/>
            </a:endParaRPr>
          </a:p>
          <a:p>
            <a:pPr marL="0" indent="0" eaLnBrk="1" hangingPunct="1">
              <a:spcAft>
                <a:spcPct val="0"/>
              </a:spcAft>
            </a:pPr>
            <a:r>
              <a:rPr lang="en-US" sz="2000" dirty="0">
                <a:latin typeface="Arial" charset="0"/>
              </a:rPr>
              <a:t>The Process Dashboard is displayed as a slim toolbar, to save screen space for the actual work of software development. Infrequently used Dashboard features are available through the Configuration menu (abbreviated as the letter </a:t>
            </a:r>
            <a:r>
              <a:rPr lang="ja-JP" altLang="en-US" sz="2000" dirty="0">
                <a:latin typeface="Arial" charset="0"/>
              </a:rPr>
              <a:t>“</a:t>
            </a:r>
            <a:r>
              <a:rPr lang="en-US" sz="2000" dirty="0">
                <a:latin typeface="Arial" charset="0"/>
              </a:rPr>
              <a:t>C</a:t>
            </a:r>
            <a:r>
              <a:rPr lang="ja-JP" altLang="en-US" sz="2000" dirty="0">
                <a:latin typeface="Arial" charset="0"/>
              </a:rPr>
              <a:t>”</a:t>
            </a:r>
            <a:r>
              <a:rPr lang="en-US" sz="2000" dirty="0">
                <a:latin typeface="Arial" charset="0"/>
              </a:rPr>
              <a:t>).</a:t>
            </a:r>
          </a:p>
          <a:p>
            <a:pPr marL="0" indent="0" eaLnBrk="1" hangingPunct="1">
              <a:spcAft>
                <a:spcPct val="0"/>
              </a:spcAft>
            </a:pPr>
            <a:endParaRPr lang="en-US" sz="1700" dirty="0">
              <a:latin typeface="Arial" charset="0"/>
            </a:endParaRPr>
          </a:p>
          <a:p>
            <a:pPr marL="0" indent="0" eaLnBrk="1" hangingPunct="1">
              <a:spcBef>
                <a:spcPts val="1200"/>
              </a:spcBef>
              <a:spcAft>
                <a:spcPct val="0"/>
              </a:spcAft>
            </a:pPr>
            <a:endParaRPr lang="en-US" sz="1700" dirty="0">
              <a:latin typeface="Arial" charset="0"/>
            </a:endParaRPr>
          </a:p>
        </p:txBody>
      </p:sp>
      <p:pic>
        <p:nvPicPr>
          <p:cNvPr id="13316" name="Picture 5" descr="dashboard-showing-help-menu.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938" y="3220280"/>
            <a:ext cx="5538787" cy="2925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gray">
          <a:xfrm>
            <a:off x="4046538" y="4441825"/>
            <a:ext cx="4665662" cy="1806575"/>
          </a:xfrm>
          <a:prstGeom prst="rect">
            <a:avLst/>
          </a:prstGeom>
          <a:noFill/>
          <a:ln w="9525">
            <a:noFill/>
            <a:miter lim="800000"/>
            <a:headEnd/>
            <a:tailEnd/>
          </a:ln>
        </p:spPr>
        <p:txBody>
          <a:bodyPr lIns="0" tIns="0" rIns="0" bIns="0"/>
          <a:lstStyle/>
          <a:p>
            <a:pPr algn="l">
              <a:spcBef>
                <a:spcPct val="0"/>
              </a:spcBef>
              <a:buSzPct val="70000"/>
              <a:defRPr/>
            </a:pPr>
            <a:r>
              <a:rPr lang="en-US" sz="2000" kern="0" dirty="0">
                <a:latin typeface="Arial"/>
                <a:ea typeface="+mn-ea"/>
                <a:cs typeface="Arial"/>
              </a:rPr>
              <a:t>The Help submenu provides access </a:t>
            </a:r>
            <a:r>
              <a:rPr lang="en-US" sz="2000" kern="0" dirty="0" smtClean="0">
                <a:latin typeface="Arial"/>
                <a:ea typeface="+mn-ea"/>
                <a:cs typeface="Arial"/>
              </a:rPr>
              <a:t/>
            </a:r>
            <a:br>
              <a:rPr lang="en-US" sz="2000" kern="0" dirty="0" smtClean="0">
                <a:latin typeface="Arial"/>
                <a:ea typeface="+mn-ea"/>
                <a:cs typeface="Arial"/>
              </a:rPr>
            </a:br>
            <a:r>
              <a:rPr lang="en-US" sz="2000" kern="0" dirty="0" smtClean="0">
                <a:latin typeface="Arial"/>
                <a:ea typeface="+mn-ea"/>
                <a:cs typeface="Arial"/>
              </a:rPr>
              <a:t>to </a:t>
            </a:r>
            <a:r>
              <a:rPr lang="en-US" sz="2000" kern="0" dirty="0">
                <a:latin typeface="Arial"/>
                <a:ea typeface="+mn-ea"/>
                <a:cs typeface="Arial"/>
              </a:rPr>
              <a:t>a searchable Users Manual, which provides answers to many of the questions you may encounter about </a:t>
            </a:r>
            <a:r>
              <a:rPr lang="en-US" sz="2000" kern="0" dirty="0" smtClean="0">
                <a:latin typeface="Arial"/>
                <a:ea typeface="+mn-ea"/>
                <a:cs typeface="Arial"/>
              </a:rPr>
              <a:t/>
            </a:r>
            <a:br>
              <a:rPr lang="en-US" sz="2000" kern="0" dirty="0" smtClean="0">
                <a:latin typeface="Arial"/>
                <a:ea typeface="+mn-ea"/>
                <a:cs typeface="Arial"/>
              </a:rPr>
            </a:br>
            <a:r>
              <a:rPr lang="en-US" sz="2000" kern="0" dirty="0" smtClean="0">
                <a:latin typeface="Arial"/>
                <a:ea typeface="+mn-ea"/>
                <a:cs typeface="Arial"/>
              </a:rPr>
              <a:t>the </a:t>
            </a:r>
            <a:r>
              <a:rPr lang="en-US" sz="2000" kern="0" dirty="0">
                <a:latin typeface="Arial"/>
                <a:ea typeface="+mn-ea"/>
                <a:cs typeface="Arial"/>
              </a:rPr>
              <a:t>dashboard.</a:t>
            </a:r>
          </a:p>
          <a:p>
            <a:pPr algn="l">
              <a:spcBef>
                <a:spcPct val="0"/>
              </a:spcBef>
              <a:buSzPct val="70000"/>
              <a:defRPr/>
            </a:pPr>
            <a:endParaRPr lang="en-US" sz="1700" kern="0" dirty="0">
              <a:latin typeface="Arial"/>
              <a:ea typeface="+mn-ea"/>
              <a:cs typeface="Arial"/>
            </a:endParaRPr>
          </a:p>
          <a:p>
            <a:pPr algn="l">
              <a:spcBef>
                <a:spcPts val="1200"/>
              </a:spcBef>
              <a:buSzPct val="70000"/>
              <a:defRPr/>
            </a:pPr>
            <a:endParaRPr lang="en-US" sz="1700" kern="0" dirty="0">
              <a:latin typeface="Arial"/>
              <a:ea typeface="+mn-ea"/>
              <a:cs typeface="Arial"/>
            </a:endParaRPr>
          </a:p>
        </p:txBody>
      </p:sp>
    </p:spTree>
    <p:extLst>
      <p:ext uri="{BB962C8B-B14F-4D97-AF65-F5344CB8AC3E}">
        <p14:creationId xmlns:p14="http://schemas.microsoft.com/office/powerpoint/2010/main" val="98589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a:latin typeface="Arial" charset="0"/>
              </a:rPr>
              <a:t>Completing the Student Profile</a:t>
            </a:r>
          </a:p>
        </p:txBody>
      </p:sp>
      <p:sp>
        <p:nvSpPr>
          <p:cNvPr id="3" name="Content Placeholder 2"/>
          <p:cNvSpPr>
            <a:spLocks noGrp="1"/>
          </p:cNvSpPr>
          <p:nvPr>
            <p:ph idx="1"/>
          </p:nvPr>
        </p:nvSpPr>
        <p:spPr/>
        <p:txBody>
          <a:bodyPr/>
          <a:lstStyle/>
          <a:p>
            <a:r>
              <a:rPr lang="en-US">
                <a:latin typeface="Arial" charset="0"/>
              </a:rPr>
              <a:t>Make certain the active task selector is showing </a:t>
            </a:r>
            <a:r>
              <a:rPr lang="ja-JP" altLang="en-US">
                <a:latin typeface="Arial" charset="0"/>
              </a:rPr>
              <a:t>“</a:t>
            </a:r>
            <a:r>
              <a:rPr lang="en-US">
                <a:latin typeface="Arial" charset="0"/>
              </a:rPr>
              <a:t>Student Profile.</a:t>
            </a:r>
            <a:r>
              <a:rPr lang="ja-JP" altLang="en-US">
                <a:latin typeface="Arial" charset="0"/>
              </a:rPr>
              <a:t>”</a:t>
            </a:r>
            <a:endParaRPr lang="en-US">
              <a:latin typeface="Arial" charset="0"/>
            </a:endParaRPr>
          </a:p>
          <a:p>
            <a:endParaRPr lang="en-US">
              <a:latin typeface="Arial" charset="0"/>
            </a:endParaRPr>
          </a:p>
          <a:p>
            <a:r>
              <a:rPr lang="en-US">
                <a:latin typeface="Arial" charset="0"/>
              </a:rPr>
              <a:t/>
            </a:r>
            <a:br>
              <a:rPr lang="en-US">
                <a:latin typeface="Arial" charset="0"/>
              </a:rPr>
            </a:br>
            <a:endParaRPr lang="en-US">
              <a:latin typeface="Arial" charset="0"/>
            </a:endParaRPr>
          </a:p>
          <a:p>
            <a:r>
              <a:rPr lang="en-US">
                <a:latin typeface="Arial" charset="0"/>
              </a:rPr>
              <a:t>Then, click on the script and forms button, and select Student Profile from the script menu to open that form in your web browser.</a:t>
            </a:r>
          </a:p>
          <a:p>
            <a:r>
              <a:rPr lang="en-US">
                <a:latin typeface="Arial" charset="0"/>
              </a:rPr>
              <a:t>Fill in the blanks with your name, your organization, and your instructor. Then answer the questions about your:</a:t>
            </a:r>
          </a:p>
          <a:p>
            <a:pPr lvl="1" eaLnBrk="1" hangingPunct="1">
              <a:lnSpc>
                <a:spcPct val="90000"/>
              </a:lnSpc>
            </a:pPr>
            <a:r>
              <a:rPr lang="en-US" sz="1700">
                <a:latin typeface="Arial" charset="0"/>
              </a:rPr>
              <a:t>employment status</a:t>
            </a:r>
          </a:p>
          <a:p>
            <a:pPr lvl="1" eaLnBrk="1" hangingPunct="1">
              <a:lnSpc>
                <a:spcPct val="90000"/>
              </a:lnSpc>
            </a:pPr>
            <a:r>
              <a:rPr lang="en-US" sz="1700">
                <a:latin typeface="Arial" charset="0"/>
              </a:rPr>
              <a:t>software experience</a:t>
            </a:r>
          </a:p>
          <a:p>
            <a:pPr lvl="1" eaLnBrk="1" hangingPunct="1">
              <a:lnSpc>
                <a:spcPct val="90000"/>
              </a:lnSpc>
            </a:pPr>
            <a:r>
              <a:rPr lang="en-US" sz="1700">
                <a:latin typeface="Arial" charset="0"/>
              </a:rPr>
              <a:t>programming experience</a:t>
            </a:r>
            <a:endParaRPr lang="en-US" sz="1700" b="1">
              <a:solidFill>
                <a:srgbClr val="FF0000"/>
              </a:solidFill>
              <a:latin typeface="Arial" charset="0"/>
            </a:endParaRPr>
          </a:p>
          <a:p>
            <a:pPr lvl="1" eaLnBrk="1" hangingPunct="1">
              <a:lnSpc>
                <a:spcPct val="90000"/>
              </a:lnSpc>
            </a:pPr>
            <a:r>
              <a:rPr lang="en-US" sz="1700">
                <a:latin typeface="Arial" charset="0"/>
              </a:rPr>
              <a:t>educational background</a:t>
            </a:r>
          </a:p>
        </p:txBody>
      </p:sp>
      <p:pic>
        <p:nvPicPr>
          <p:cNvPr id="14340" name="Picture 2" descr="C:\Tuma\psp\PFA Dash Slides\Images\dashboard-showing-student-prof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3815" y="1671775"/>
            <a:ext cx="5537200" cy="852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8" name="Straight Arrow Connector 7"/>
          <p:cNvCxnSpPr/>
          <p:nvPr/>
        </p:nvCxnSpPr>
        <p:spPr bwMode="auto">
          <a:xfrm>
            <a:off x="5702176" y="1369900"/>
            <a:ext cx="154753" cy="635113"/>
          </a:xfrm>
          <a:prstGeom prst="straightConnector1">
            <a:avLst/>
          </a:prstGeom>
          <a:ln w="38100">
            <a:headEnd type="none" w="med" len="med"/>
            <a:tailEnd type="triangle" w="lg" len="lg"/>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bwMode="auto">
          <a:xfrm rot="16200000" flipV="1">
            <a:off x="2576056" y="2463326"/>
            <a:ext cx="615950" cy="166687"/>
          </a:xfrm>
          <a:prstGeom prst="straightConnector1">
            <a:avLst/>
          </a:prstGeom>
          <a:ln w="38100">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14343" name="Rectangle 4"/>
          <p:cNvSpPr>
            <a:spLocks noChangeArrowheads="1"/>
          </p:cNvSpPr>
          <p:nvPr/>
        </p:nvSpPr>
        <p:spPr bwMode="auto">
          <a:xfrm>
            <a:off x="5972756" y="5479065"/>
            <a:ext cx="1917192" cy="5212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775" tIns="52388" rIns="104775" bIns="52388">
            <a:spAutoFit/>
          </a:bodyPr>
          <a:lstStyle/>
          <a:p>
            <a:pPr algn="l" defTabSz="1033463">
              <a:buFontTx/>
              <a:buChar char=" "/>
            </a:pPr>
            <a:r>
              <a:rPr lang="en-US" sz="2700" b="1" dirty="0">
                <a:latin typeface="Arial"/>
                <a:cs typeface="Arial"/>
              </a:rPr>
              <a:t>5 minutes</a:t>
            </a:r>
          </a:p>
        </p:txBody>
      </p:sp>
      <p:pic>
        <p:nvPicPr>
          <p:cNvPr id="14344"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6306" y="5331428"/>
            <a:ext cx="649287" cy="879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45" name="Rectangle 4"/>
          <p:cNvSpPr>
            <a:spLocks noChangeArrowheads="1"/>
          </p:cNvSpPr>
          <p:nvPr/>
        </p:nvSpPr>
        <p:spPr bwMode="auto">
          <a:xfrm>
            <a:off x="4915481" y="4812315"/>
            <a:ext cx="3311525" cy="412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775" tIns="52388" rIns="104775" bIns="52388">
            <a:spAutoFit/>
          </a:bodyPr>
          <a:lstStyle/>
          <a:p>
            <a:pPr algn="l" defTabSz="1033463">
              <a:buFontTx/>
              <a:buChar char=" "/>
            </a:pPr>
            <a:r>
              <a:rPr lang="en-US" sz="2000" b="1" dirty="0">
                <a:solidFill>
                  <a:srgbClr val="FF0000"/>
                </a:solidFill>
                <a:latin typeface="Arial"/>
                <a:cs typeface="Arial"/>
              </a:rPr>
              <a:t>Take time to do this now.</a:t>
            </a:r>
          </a:p>
        </p:txBody>
      </p:sp>
    </p:spTree>
    <p:extLst>
      <p:ext uri="{BB962C8B-B14F-4D97-AF65-F5344CB8AC3E}">
        <p14:creationId xmlns:p14="http://schemas.microsoft.com/office/powerpoint/2010/main" val="876553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5" descr="C:\Tuma\psp\PFA Dash Slides\Images\hierarchy-showing-psp-class-assignmen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68" y="1020271"/>
            <a:ext cx="2940626" cy="32539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Content Placeholder 1"/>
          <p:cNvSpPr>
            <a:spLocks noGrp="1"/>
          </p:cNvSpPr>
          <p:nvPr>
            <p:ph sz="half" idx="1"/>
          </p:nvPr>
        </p:nvSpPr>
        <p:spPr/>
        <p:txBody>
          <a:bodyPr/>
          <a:lstStyle/>
          <a:p>
            <a:r>
              <a:rPr lang="en-US" sz="1900" dirty="0">
                <a:latin typeface="Arial" charset="0"/>
              </a:rPr>
              <a:t>There are four programming assignments in the PSP Fundamentals course, and three in the PSP Advanced course.</a:t>
            </a:r>
          </a:p>
          <a:p>
            <a:r>
              <a:rPr lang="en-US" sz="1900" dirty="0">
                <a:latin typeface="Arial" charset="0"/>
              </a:rPr>
              <a:t>To complete an assignment, follow the process in your assignment to</a:t>
            </a:r>
          </a:p>
          <a:p>
            <a:pPr lvl="1"/>
            <a:r>
              <a:rPr lang="en-US" sz="1900" dirty="0">
                <a:latin typeface="Arial" charset="0"/>
              </a:rPr>
              <a:t>select the corresponding project</a:t>
            </a:r>
          </a:p>
          <a:p>
            <a:pPr lvl="1"/>
            <a:r>
              <a:rPr lang="en-US" sz="1900" dirty="0">
                <a:latin typeface="Arial" charset="0"/>
              </a:rPr>
              <a:t>use the forms provided to plan it</a:t>
            </a:r>
          </a:p>
          <a:p>
            <a:pPr lvl="1"/>
            <a:r>
              <a:rPr lang="en-US" sz="1900" dirty="0">
                <a:latin typeface="Arial" charset="0"/>
              </a:rPr>
              <a:t>track time and defects</a:t>
            </a:r>
          </a:p>
          <a:p>
            <a:pPr lvl="1"/>
            <a:r>
              <a:rPr lang="en-US" sz="1900" dirty="0">
                <a:latin typeface="Arial" charset="0"/>
              </a:rPr>
              <a:t>conduct a postmortem when the project is finished</a:t>
            </a:r>
          </a:p>
          <a:p>
            <a:pPr lvl="1"/>
            <a:r>
              <a:rPr lang="en-US" sz="1900" dirty="0">
                <a:latin typeface="Arial" charset="0"/>
              </a:rPr>
              <a:t>mark it completed</a:t>
            </a:r>
          </a:p>
          <a:p>
            <a:pPr lvl="1"/>
            <a:r>
              <a:rPr lang="en-US" sz="1900" dirty="0">
                <a:latin typeface="Arial" charset="0"/>
              </a:rPr>
              <a:t>export and submit your </a:t>
            </a:r>
            <a:r>
              <a:rPr lang="en-US" sz="1900" dirty="0" smtClean="0">
                <a:latin typeface="Arial" charset="0"/>
              </a:rPr>
              <a:t>assignment</a:t>
            </a:r>
            <a:endParaRPr lang="en-US" sz="1900" dirty="0">
              <a:latin typeface="Arial" charset="0"/>
            </a:endParaRPr>
          </a:p>
        </p:txBody>
      </p:sp>
      <p:sp>
        <p:nvSpPr>
          <p:cNvPr id="15362" name="Rectangle 2"/>
          <p:cNvSpPr>
            <a:spLocks noGrp="1" noChangeArrowheads="1"/>
          </p:cNvSpPr>
          <p:nvPr>
            <p:ph type="title"/>
          </p:nvPr>
        </p:nvSpPr>
        <p:spPr/>
        <p:txBody>
          <a:bodyPr/>
          <a:lstStyle/>
          <a:p>
            <a:pPr eaLnBrk="1" hangingPunct="1"/>
            <a:r>
              <a:rPr lang="en-US">
                <a:latin typeface="Arial" charset="0"/>
              </a:rPr>
              <a:t>Programming Assignments</a:t>
            </a:r>
          </a:p>
        </p:txBody>
      </p:sp>
    </p:spTree>
    <p:extLst>
      <p:ext uri="{BB962C8B-B14F-4D97-AF65-F5344CB8AC3E}">
        <p14:creationId xmlns:p14="http://schemas.microsoft.com/office/powerpoint/2010/main" val="7783197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atin typeface="Arial" charset="0"/>
              </a:rPr>
              <a:t>Follow Along…</a:t>
            </a:r>
          </a:p>
        </p:txBody>
      </p:sp>
      <p:sp>
        <p:nvSpPr>
          <p:cNvPr id="16387" name="Rectangle 3"/>
          <p:cNvSpPr>
            <a:spLocks noGrp="1" noChangeArrowheads="1"/>
          </p:cNvSpPr>
          <p:nvPr>
            <p:ph idx="1"/>
          </p:nvPr>
        </p:nvSpPr>
        <p:spPr/>
        <p:txBody>
          <a:bodyPr/>
          <a:lstStyle/>
          <a:p>
            <a:pPr marL="0" indent="0" eaLnBrk="1" hangingPunct="1"/>
            <a:r>
              <a:rPr lang="en-US" sz="2000" dirty="0">
                <a:latin typeface="Arial" charset="0"/>
              </a:rPr>
              <a:t>This tutorial will walk you through the usage of the Process Dashboard for Program 1. We don</a:t>
            </a:r>
            <a:r>
              <a:rPr lang="ja-JP" altLang="en-US" sz="2000" dirty="0">
                <a:latin typeface="Arial" charset="0"/>
              </a:rPr>
              <a:t>’</a:t>
            </a:r>
            <a:r>
              <a:rPr lang="en-US" sz="2000" dirty="0">
                <a:latin typeface="Arial" charset="0"/>
              </a:rPr>
              <a:t>t want these experiments to affect your real data, so we will create a copy of your data to do the experiments with.</a:t>
            </a:r>
          </a:p>
          <a:p>
            <a:pPr marL="457200" lvl="1" indent="-284163" eaLnBrk="1" hangingPunct="1">
              <a:buSzPct val="100000"/>
              <a:buFont typeface="Arial" charset="0"/>
              <a:buAutoNum type="arabicPeriod"/>
            </a:pPr>
            <a:r>
              <a:rPr lang="en-US" sz="2000" dirty="0">
                <a:latin typeface="Arial" charset="0"/>
              </a:rPr>
              <a:t>Open your Process Dashboard, and choose </a:t>
            </a:r>
            <a:r>
              <a:rPr lang="ja-JP" altLang="en-US" sz="2000" dirty="0">
                <a:latin typeface="Arial" charset="0"/>
              </a:rPr>
              <a:t>“</a:t>
            </a:r>
            <a:r>
              <a:rPr lang="en-US" sz="2000" dirty="0">
                <a:latin typeface="Arial" charset="0"/>
              </a:rPr>
              <a:t>C </a:t>
            </a:r>
            <a:r>
              <a:rPr lang="en-US" sz="2000" dirty="0">
                <a:latin typeface="Times New Roman" charset="0"/>
                <a:cs typeface="Times New Roman" charset="0"/>
              </a:rPr>
              <a:t>→</a:t>
            </a:r>
            <a:r>
              <a:rPr lang="en-US" sz="2000" dirty="0">
                <a:latin typeface="Arial" charset="0"/>
              </a:rPr>
              <a:t> Tools </a:t>
            </a:r>
            <a:r>
              <a:rPr lang="en-US" sz="2000" dirty="0">
                <a:latin typeface="Times New Roman" charset="0"/>
                <a:cs typeface="Times New Roman" charset="0"/>
              </a:rPr>
              <a:t>→</a:t>
            </a:r>
            <a:r>
              <a:rPr lang="en-US" sz="2000" dirty="0">
                <a:latin typeface="Arial" charset="0"/>
              </a:rPr>
              <a:t> Save Data Backup.</a:t>
            </a:r>
            <a:r>
              <a:rPr lang="ja-JP" altLang="en-US" sz="2000" dirty="0">
                <a:latin typeface="Arial" charset="0"/>
              </a:rPr>
              <a:t>”</a:t>
            </a:r>
            <a:endParaRPr lang="en-US" sz="2000" dirty="0">
              <a:latin typeface="Arial" charset="0"/>
            </a:endParaRPr>
          </a:p>
          <a:p>
            <a:pPr marL="457200" lvl="1" indent="-284163" eaLnBrk="1" hangingPunct="1">
              <a:buSzPct val="100000"/>
              <a:buFont typeface="Arial" charset="0"/>
              <a:buAutoNum type="arabicPeriod"/>
            </a:pPr>
            <a:r>
              <a:rPr lang="en-US" sz="2000" dirty="0">
                <a:latin typeface="Arial" charset="0"/>
              </a:rPr>
              <a:t>Save the data backup ZIP file to a convenient location.</a:t>
            </a:r>
          </a:p>
          <a:p>
            <a:pPr marL="457200" lvl="1" indent="-284163" eaLnBrk="1" hangingPunct="1">
              <a:buSzPct val="100000"/>
              <a:buFont typeface="Arial" charset="0"/>
              <a:buAutoNum type="arabicPeriod"/>
            </a:pPr>
            <a:r>
              <a:rPr lang="en-US" sz="2000" dirty="0">
                <a:latin typeface="Arial" charset="0"/>
              </a:rPr>
              <a:t>Then, choose </a:t>
            </a:r>
            <a:r>
              <a:rPr lang="ja-JP" altLang="en-US" sz="2000" dirty="0">
                <a:latin typeface="Arial" charset="0"/>
              </a:rPr>
              <a:t>“</a:t>
            </a:r>
            <a:r>
              <a:rPr lang="en-US" sz="2000" dirty="0">
                <a:latin typeface="Arial" charset="0"/>
              </a:rPr>
              <a:t>C → Tools → Open Dataset.</a:t>
            </a:r>
            <a:r>
              <a:rPr lang="ja-JP" altLang="en-US" sz="2000" dirty="0">
                <a:latin typeface="Arial" charset="0"/>
              </a:rPr>
              <a:t>”</a:t>
            </a:r>
            <a:r>
              <a:rPr lang="en-US" sz="2000" dirty="0">
                <a:latin typeface="Arial" charset="0"/>
              </a:rPr>
              <a:t> Open the ZIP file you just created.</a:t>
            </a:r>
          </a:p>
          <a:p>
            <a:pPr marL="457200" lvl="1" indent="-284163" eaLnBrk="1" hangingPunct="1">
              <a:buSzPct val="100000"/>
              <a:buFont typeface="Arial" charset="0"/>
              <a:buAutoNum type="arabicPeriod"/>
            </a:pPr>
            <a:r>
              <a:rPr lang="en-US" sz="2000" dirty="0">
                <a:latin typeface="Arial" charset="0"/>
              </a:rPr>
              <a:t>A second Process Dashboard window will open, showing the name of the ZIP file in the title bar.  </a:t>
            </a:r>
          </a:p>
          <a:p>
            <a:pPr marL="457200" lvl="1" indent="-284163" eaLnBrk="1" hangingPunct="1">
              <a:buSzPct val="100000"/>
              <a:buFont typeface="Arial" charset="0"/>
              <a:buAutoNum type="arabicPeriod"/>
            </a:pPr>
            <a:r>
              <a:rPr lang="en-US" sz="2000" dirty="0">
                <a:latin typeface="Arial" charset="0"/>
              </a:rPr>
              <a:t>This second window is showing a copy of your data from the ZIP file. Use this second window to follow along.  Changes in this second window will be discarded when the window is closed.</a:t>
            </a:r>
          </a:p>
        </p:txBody>
      </p:sp>
    </p:spTree>
    <p:extLst>
      <p:ext uri="{BB962C8B-B14F-4D97-AF65-F5344CB8AC3E}">
        <p14:creationId xmlns:p14="http://schemas.microsoft.com/office/powerpoint/2010/main" val="3280682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Arial" charset="0"/>
              </a:rPr>
              <a:t>Selecting a Project</a:t>
            </a:r>
          </a:p>
        </p:txBody>
      </p:sp>
      <p:sp>
        <p:nvSpPr>
          <p:cNvPr id="17411" name="Rectangle 3"/>
          <p:cNvSpPr>
            <a:spLocks noGrp="1" noChangeArrowheads="1"/>
          </p:cNvSpPr>
          <p:nvPr>
            <p:ph idx="1"/>
          </p:nvPr>
        </p:nvSpPr>
        <p:spPr/>
        <p:txBody>
          <a:bodyPr/>
          <a:lstStyle/>
          <a:p>
            <a:pPr marL="0" indent="0" eaLnBrk="1" hangingPunct="1"/>
            <a:r>
              <a:rPr lang="en-US" sz="2000" dirty="0">
                <a:latin typeface="Arial" charset="0"/>
              </a:rPr>
              <a:t>The Process Dashboard can assist you in collecting the data for a project.  But first, you must let the dashboard know which project and task you are working on.</a:t>
            </a:r>
          </a:p>
          <a:p>
            <a:pPr marL="0" indent="0" eaLnBrk="1" hangingPunct="1"/>
            <a:r>
              <a:rPr lang="en-US" sz="2000" dirty="0">
                <a:latin typeface="Arial" charset="0"/>
              </a:rPr>
              <a:t>The currently active task is displayed in the middle of the dashboard toolbar. The complete hierarchical path to the task is shown. </a:t>
            </a:r>
          </a:p>
          <a:p>
            <a:pPr marL="0" indent="0" eaLnBrk="1" hangingPunct="1"/>
            <a:r>
              <a:rPr lang="en-US" sz="2000" dirty="0">
                <a:latin typeface="Arial" charset="0"/>
              </a:rPr>
              <a:t>To change the active task, click on the element of the path you wish </a:t>
            </a:r>
            <a:r>
              <a:rPr lang="en-US" sz="2000" dirty="0" smtClean="0">
                <a:latin typeface="Arial" charset="0"/>
              </a:rPr>
              <a:t/>
            </a:r>
            <a:br>
              <a:rPr lang="en-US" sz="2000" dirty="0" smtClean="0">
                <a:latin typeface="Arial" charset="0"/>
              </a:rPr>
            </a:br>
            <a:r>
              <a:rPr lang="en-US" sz="2000" dirty="0" smtClean="0">
                <a:latin typeface="Arial" charset="0"/>
              </a:rPr>
              <a:t>to </a:t>
            </a:r>
            <a:r>
              <a:rPr lang="en-US" sz="2000" dirty="0">
                <a:latin typeface="Arial" charset="0"/>
              </a:rPr>
              <a:t>change.</a:t>
            </a:r>
          </a:p>
          <a:p>
            <a:pPr marL="0" indent="0" eaLnBrk="1" hangingPunct="1"/>
            <a:endParaRPr lang="en-US" sz="2000" dirty="0">
              <a:latin typeface="Arial" charset="0"/>
            </a:endParaRPr>
          </a:p>
        </p:txBody>
      </p:sp>
      <p:pic>
        <p:nvPicPr>
          <p:cNvPr id="17412" name="Picture 5" descr="C:\Tuma\psp\PFA Dash Slides\Process tutorials\Images\Using PSP0\select-program-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4513" y="3887788"/>
            <a:ext cx="5867400" cy="2338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bwMode="gray">
          <a:xfrm>
            <a:off x="1135063" y="5383213"/>
            <a:ext cx="3238500" cy="420687"/>
          </a:xfrm>
          <a:prstGeom prst="rect">
            <a:avLst/>
          </a:prstGeom>
          <a:noFill/>
          <a:ln w="9525">
            <a:noFill/>
            <a:miter lim="800000"/>
            <a:headEnd/>
            <a:tailEnd/>
          </a:ln>
        </p:spPr>
        <p:txBody>
          <a:bodyPr lIns="0" tIns="0" rIns="0" bIns="0"/>
          <a:lstStyle/>
          <a:p>
            <a:pPr>
              <a:spcBef>
                <a:spcPct val="0"/>
              </a:spcBef>
              <a:spcAft>
                <a:spcPct val="50000"/>
              </a:spcAft>
              <a:buSzPct val="70000"/>
              <a:defRPr/>
            </a:pPr>
            <a:r>
              <a:rPr lang="en-US" sz="1800" b="1" kern="0" dirty="0">
                <a:solidFill>
                  <a:srgbClr val="FF0000"/>
                </a:solidFill>
                <a:latin typeface="Arial"/>
                <a:ea typeface="+mn-ea"/>
                <a:cs typeface="Arial"/>
              </a:rPr>
              <a:t>Select Program 1 now.</a:t>
            </a:r>
          </a:p>
        </p:txBody>
      </p:sp>
    </p:spTree>
    <p:extLst>
      <p:ext uri="{BB962C8B-B14F-4D97-AF65-F5344CB8AC3E}">
        <p14:creationId xmlns:p14="http://schemas.microsoft.com/office/powerpoint/2010/main" val="4036107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a:latin typeface="Arial" charset="0"/>
              </a:rPr>
              <a:t>Process Scripts and Forms</a:t>
            </a:r>
          </a:p>
        </p:txBody>
      </p:sp>
      <p:sp>
        <p:nvSpPr>
          <p:cNvPr id="18435" name="Content Placeholder 2"/>
          <p:cNvSpPr>
            <a:spLocks noGrp="1"/>
          </p:cNvSpPr>
          <p:nvPr>
            <p:ph idx="1"/>
          </p:nvPr>
        </p:nvSpPr>
        <p:spPr/>
        <p:txBody>
          <a:bodyPr/>
          <a:lstStyle/>
          <a:p>
            <a:pPr marL="0" indent="0"/>
            <a:r>
              <a:rPr lang="en-US" dirty="0">
                <a:latin typeface="Arial" charset="0"/>
              </a:rPr>
              <a:t>Once you select a project, the script button provides access to the process scripts and forms for that project. Click the script button to see a menu of available scripts and forms.</a:t>
            </a:r>
          </a:p>
          <a:p>
            <a:pPr marL="0" indent="0"/>
            <a:endParaRPr lang="en-US" dirty="0">
              <a:latin typeface="Arial" charset="0"/>
            </a:endParaRPr>
          </a:p>
          <a:p>
            <a:pPr marL="0" indent="0"/>
            <a:endParaRPr lang="en-US" dirty="0">
              <a:latin typeface="Arial" charset="0"/>
            </a:endParaRPr>
          </a:p>
          <a:p>
            <a:pPr marL="0" indent="0"/>
            <a:endParaRPr lang="en-US" dirty="0">
              <a:latin typeface="Arial" charset="0"/>
            </a:endParaRPr>
          </a:p>
          <a:p>
            <a:pPr marL="0" indent="0"/>
            <a:endParaRPr lang="en-US" dirty="0">
              <a:latin typeface="Arial" charset="0"/>
            </a:endParaRPr>
          </a:p>
          <a:p>
            <a:pPr marL="0" indent="0"/>
            <a:endParaRPr lang="en-US" dirty="0">
              <a:latin typeface="Arial" charset="0"/>
            </a:endParaRPr>
          </a:p>
          <a:p>
            <a:pPr marL="0" indent="0"/>
            <a:r>
              <a:rPr lang="en-US" dirty="0">
                <a:latin typeface="Arial" charset="0"/>
              </a:rPr>
              <a:t>You can open the script for the current activity to remind you of the process steps that are required.</a:t>
            </a:r>
          </a:p>
          <a:p>
            <a:pPr marL="0" indent="0" algn="ctr"/>
            <a:r>
              <a:rPr lang="en-US" b="1" dirty="0">
                <a:solidFill>
                  <a:srgbClr val="FF0000"/>
                </a:solidFill>
                <a:latin typeface="Arial" charset="0"/>
              </a:rPr>
              <a:t>Open the PSP0 Process Script now.</a:t>
            </a:r>
          </a:p>
        </p:txBody>
      </p:sp>
      <p:pic>
        <p:nvPicPr>
          <p:cNvPr id="18436" name="Picture 6" descr="C:\Tuma\psp\PFA Dash Slides\My Edits to the Process tutorials\Images\Using PSP0\script-menu-select-psp0-process-scrip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2316820"/>
            <a:ext cx="5857875" cy="2052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850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Arial" charset="0"/>
              </a:rPr>
              <a:t>The PSP0 Process Script</a:t>
            </a:r>
          </a:p>
        </p:txBody>
      </p:sp>
      <p:pic>
        <p:nvPicPr>
          <p:cNvPr id="19459" name="Picture 9" descr="C:\Tuma\psp\PFA Dash Slides\My Edits to the Process tutorials\Images\Using PSP0\psp0-script.png"/>
          <p:cNvPicPr>
            <a:picLocks noChangeAspect="1" noChangeArrowheads="1"/>
          </p:cNvPicPr>
          <p:nvPr/>
        </p:nvPicPr>
        <p:blipFill>
          <a:blip r:embed="rId3">
            <a:extLst>
              <a:ext uri="{28A0092B-C50C-407E-A947-70E740481C1C}">
                <a14:useLocalDpi xmlns:a14="http://schemas.microsoft.com/office/drawing/2010/main" val="0"/>
              </a:ext>
            </a:extLst>
          </a:blip>
          <a:srcRect t="8952"/>
          <a:stretch>
            <a:fillRect/>
          </a:stretch>
        </p:blipFill>
        <p:spPr bwMode="auto">
          <a:xfrm>
            <a:off x="367506" y="1050670"/>
            <a:ext cx="7358063" cy="5126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20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Using Process Scripts</a:t>
            </a:r>
          </a:p>
        </p:txBody>
      </p:sp>
      <p:sp>
        <p:nvSpPr>
          <p:cNvPr id="20483" name="Rectangle 3"/>
          <p:cNvSpPr>
            <a:spLocks noGrp="1" noChangeArrowheads="1"/>
          </p:cNvSpPr>
          <p:nvPr>
            <p:ph idx="1"/>
          </p:nvPr>
        </p:nvSpPr>
        <p:spPr/>
        <p:txBody>
          <a:bodyPr/>
          <a:lstStyle/>
          <a:p>
            <a:pPr marL="0" indent="0" eaLnBrk="1" hangingPunct="1"/>
            <a:r>
              <a:rPr lang="en-US" sz="1900">
                <a:latin typeface="Arial" charset="0"/>
              </a:rPr>
              <a:t>The PSP0 script will guide you through the process for completing your first class assignment.  Scripts are included in your assignment package and in the Process Dashboard.</a:t>
            </a:r>
          </a:p>
          <a:p>
            <a:pPr marL="0" indent="0" eaLnBrk="1" hangingPunct="1"/>
            <a:r>
              <a:rPr lang="en-US" sz="1900">
                <a:latin typeface="Arial" charset="0"/>
              </a:rPr>
              <a:t>You should</a:t>
            </a:r>
          </a:p>
          <a:p>
            <a:pPr lvl="1" eaLnBrk="1" hangingPunct="1"/>
            <a:r>
              <a:rPr lang="en-US" sz="1900">
                <a:latin typeface="Arial" charset="0"/>
              </a:rPr>
              <a:t>check the entry criteria before starting a phase</a:t>
            </a:r>
          </a:p>
          <a:p>
            <a:pPr lvl="1" eaLnBrk="1" hangingPunct="1"/>
            <a:r>
              <a:rPr lang="en-US" sz="1900">
                <a:latin typeface="Arial" charset="0"/>
              </a:rPr>
              <a:t>record the phase start time</a:t>
            </a:r>
          </a:p>
          <a:p>
            <a:pPr lvl="1" eaLnBrk="1" hangingPunct="1"/>
            <a:r>
              <a:rPr lang="en-US" sz="1900">
                <a:latin typeface="Arial" charset="0"/>
              </a:rPr>
              <a:t>perform the phase steps and instructions</a:t>
            </a:r>
          </a:p>
          <a:p>
            <a:pPr lvl="1" eaLnBrk="1" hangingPunct="1"/>
            <a:r>
              <a:rPr lang="en-US" sz="1900">
                <a:latin typeface="Arial" charset="0"/>
              </a:rPr>
              <a:t>record defects as they are found and corrected</a:t>
            </a:r>
          </a:p>
          <a:p>
            <a:pPr lvl="1" eaLnBrk="1" hangingPunct="1"/>
            <a:r>
              <a:rPr lang="en-US" sz="1900">
                <a:latin typeface="Arial" charset="0"/>
              </a:rPr>
              <a:t>check the exit criteria before ending a phase</a:t>
            </a:r>
          </a:p>
          <a:p>
            <a:pPr lvl="1" eaLnBrk="1" hangingPunct="1"/>
            <a:r>
              <a:rPr lang="en-US" sz="1900">
                <a:latin typeface="Arial" charset="0"/>
              </a:rPr>
              <a:t>record the phase end time</a:t>
            </a:r>
          </a:p>
          <a:p>
            <a:pPr lvl="1" eaLnBrk="1" hangingPunct="1"/>
            <a:r>
              <a:rPr lang="en-US" sz="1900">
                <a:latin typeface="Arial" charset="0"/>
              </a:rPr>
              <a:t>go to the next phase</a:t>
            </a:r>
          </a:p>
          <a:p>
            <a:pPr marL="0" indent="0" eaLnBrk="1" hangingPunct="1"/>
            <a:r>
              <a:rPr lang="en-US" sz="1900">
                <a:latin typeface="Arial" charset="0"/>
              </a:rPr>
              <a:t>Force yourself to use this paradigm until it becomes a habit.</a:t>
            </a:r>
          </a:p>
        </p:txBody>
      </p:sp>
    </p:spTree>
    <p:extLst>
      <p:ext uri="{BB962C8B-B14F-4D97-AF65-F5344CB8AC3E}">
        <p14:creationId xmlns:p14="http://schemas.microsoft.com/office/powerpoint/2010/main" val="813035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a:latin typeface="Arial" charset="0"/>
              </a:rPr>
              <a:t>The PSP0 Planning Phase - 1</a:t>
            </a:r>
          </a:p>
        </p:txBody>
      </p:sp>
      <p:sp>
        <p:nvSpPr>
          <p:cNvPr id="21507" name="Rectangle 9"/>
          <p:cNvSpPr>
            <a:spLocks noGrp="1" noChangeArrowheads="1"/>
          </p:cNvSpPr>
          <p:nvPr>
            <p:ph idx="1"/>
          </p:nvPr>
        </p:nvSpPr>
        <p:spPr/>
        <p:txBody>
          <a:bodyPr/>
          <a:lstStyle/>
          <a:p>
            <a:pPr marL="0" indent="0" eaLnBrk="1" hangingPunct="1"/>
            <a:r>
              <a:rPr lang="en-US" dirty="0">
                <a:latin typeface="Arial" charset="0"/>
              </a:rPr>
              <a:t>The first step in the PSP0 process in Planning.  To open the </a:t>
            </a:r>
            <a:r>
              <a:rPr lang="en-US" dirty="0" smtClean="0">
                <a:latin typeface="Arial" charset="0"/>
              </a:rPr>
              <a:t/>
            </a:r>
            <a:br>
              <a:rPr lang="en-US" dirty="0" smtClean="0">
                <a:latin typeface="Arial" charset="0"/>
              </a:rPr>
            </a:br>
            <a:r>
              <a:rPr lang="en-US" dirty="0" smtClean="0">
                <a:latin typeface="Arial" charset="0"/>
              </a:rPr>
              <a:t>PSP0 </a:t>
            </a:r>
            <a:r>
              <a:rPr lang="en-US" dirty="0">
                <a:latin typeface="Arial" charset="0"/>
              </a:rPr>
              <a:t>Planning script, click the </a:t>
            </a:r>
            <a:r>
              <a:rPr lang="en-US" u="sng" dirty="0">
                <a:solidFill>
                  <a:srgbClr val="0000FF"/>
                </a:solidFill>
                <a:latin typeface="Arial" charset="0"/>
              </a:rPr>
              <a:t>Planning</a:t>
            </a:r>
            <a:r>
              <a:rPr lang="en-US" dirty="0">
                <a:latin typeface="Arial" charset="0"/>
              </a:rPr>
              <a:t> hyperlink in the PSP0 Process script.</a:t>
            </a:r>
          </a:p>
        </p:txBody>
      </p:sp>
      <p:grpSp>
        <p:nvGrpSpPr>
          <p:cNvPr id="2" name="Group 1"/>
          <p:cNvGrpSpPr/>
          <p:nvPr/>
        </p:nvGrpSpPr>
        <p:grpSpPr>
          <a:xfrm>
            <a:off x="388937" y="2204810"/>
            <a:ext cx="8361327" cy="3920950"/>
            <a:chOff x="388938" y="2118410"/>
            <a:chExt cx="7359650" cy="3451225"/>
          </a:xfrm>
        </p:grpSpPr>
        <p:pic>
          <p:nvPicPr>
            <p:cNvPr id="6" name="Picture 9" descr="C:\Tuma\psp\PFA Dash Slides\My Edits to the Process tutorials\Images\Using PSP0\psp0-script.png"/>
            <p:cNvPicPr>
              <a:picLocks noChangeAspect="1" noChangeArrowheads="1"/>
            </p:cNvPicPr>
            <p:nvPr/>
          </p:nvPicPr>
          <p:blipFill>
            <a:blip r:embed="rId3">
              <a:extLst>
                <a:ext uri="{28A0092B-C50C-407E-A947-70E740481C1C}">
                  <a14:useLocalDpi xmlns:a14="http://schemas.microsoft.com/office/drawing/2010/main" val="0"/>
                </a:ext>
              </a:extLst>
            </a:blip>
            <a:srcRect t="8952" b="29738"/>
            <a:stretch>
              <a:fillRect/>
            </a:stretch>
          </p:blipFill>
          <p:spPr bwMode="auto">
            <a:xfrm>
              <a:off x="388938" y="2118410"/>
              <a:ext cx="7359650" cy="3451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Oval 6"/>
            <p:cNvSpPr>
              <a:spLocks noChangeArrowheads="1"/>
            </p:cNvSpPr>
            <p:nvPr/>
          </p:nvSpPr>
          <p:spPr bwMode="auto">
            <a:xfrm>
              <a:off x="728663" y="3942448"/>
              <a:ext cx="798513" cy="417512"/>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grpSp>
    </p:spTree>
    <p:extLst>
      <p:ext uri="{BB962C8B-B14F-4D97-AF65-F5344CB8AC3E}">
        <p14:creationId xmlns:p14="http://schemas.microsoft.com/office/powerpoint/2010/main" val="1067571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r>
              <a:rPr lang="en-US">
                <a:latin typeface="Arial" charset="0"/>
              </a:rPr>
              <a:t>The PSP0 Planning Phase - 2</a:t>
            </a:r>
          </a:p>
        </p:txBody>
      </p:sp>
      <p:sp>
        <p:nvSpPr>
          <p:cNvPr id="22531" name="Rectangle 9"/>
          <p:cNvSpPr>
            <a:spLocks noGrp="1" noChangeArrowheads="1"/>
          </p:cNvSpPr>
          <p:nvPr>
            <p:ph idx="1"/>
          </p:nvPr>
        </p:nvSpPr>
        <p:spPr/>
        <p:txBody>
          <a:bodyPr/>
          <a:lstStyle/>
          <a:p>
            <a:pPr marL="0" indent="0" eaLnBrk="1" hangingPunct="1"/>
            <a:r>
              <a:rPr lang="en-US">
                <a:latin typeface="Arial" charset="0"/>
              </a:rPr>
              <a:t>Let us review the entry criteria in the PSP0 Planning Script.</a:t>
            </a:r>
          </a:p>
          <a:p>
            <a:pPr lvl="1" eaLnBrk="1" hangingPunct="1"/>
            <a:r>
              <a:rPr lang="en-US">
                <a:latin typeface="Arial" charset="0"/>
              </a:rPr>
              <a:t>Problem description is always in the Assignment Package.</a:t>
            </a:r>
          </a:p>
          <a:p>
            <a:pPr lvl="1" eaLnBrk="1" hangingPunct="1"/>
            <a:r>
              <a:rPr lang="en-US">
                <a:latin typeface="Arial" charset="0"/>
              </a:rPr>
              <a:t>Forms and logs are in the Process Dashboard.</a:t>
            </a:r>
          </a:p>
          <a:p>
            <a:pPr marL="0" indent="0" eaLnBrk="1" hangingPunct="1"/>
            <a:r>
              <a:rPr lang="en-US">
                <a:latin typeface="Arial" charset="0"/>
              </a:rPr>
              <a:t>Once you are sure the entry criteria have been met, you are ready to start.</a:t>
            </a:r>
          </a:p>
        </p:txBody>
      </p:sp>
      <p:sp>
        <p:nvSpPr>
          <p:cNvPr id="22532" name="Rectangle 12"/>
          <p:cNvSpPr>
            <a:spLocks noChangeArrowheads="1"/>
          </p:cNvSpPr>
          <p:nvPr/>
        </p:nvSpPr>
        <p:spPr bwMode="gray">
          <a:xfrm>
            <a:off x="304800" y="3817938"/>
            <a:ext cx="1970088" cy="2220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gn="l">
              <a:spcBef>
                <a:spcPct val="0"/>
              </a:spcBef>
              <a:spcAft>
                <a:spcPct val="50000"/>
              </a:spcAft>
              <a:buSzPct val="70000"/>
            </a:pPr>
            <a:endParaRPr lang="en-US" sz="2000"/>
          </a:p>
        </p:txBody>
      </p:sp>
      <p:sp>
        <p:nvSpPr>
          <p:cNvPr id="22533" name="Text Box 13"/>
          <p:cNvSpPr txBox="1">
            <a:spLocks noChangeArrowheads="1"/>
          </p:cNvSpPr>
          <p:nvPr/>
        </p:nvSpPr>
        <p:spPr bwMode="auto">
          <a:xfrm>
            <a:off x="6532958" y="3296673"/>
            <a:ext cx="2179242" cy="21707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2309" tIns="46154" rIns="92309" bIns="46154">
            <a:spAutoFit/>
          </a:bodyPr>
          <a:lstStyle>
            <a:lvl1pPr marL="231775" indent="-231775"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l" eaLnBrk="1" hangingPunct="1">
              <a:spcAft>
                <a:spcPts val="600"/>
              </a:spcAft>
            </a:pPr>
            <a:r>
              <a:rPr lang="en-US" sz="2000" dirty="0"/>
              <a:t>To plan we will:</a:t>
            </a:r>
          </a:p>
          <a:p>
            <a:pPr marL="346075" indent="-173038" algn="l" eaLnBrk="1" hangingPunct="1">
              <a:spcAft>
                <a:spcPts val="600"/>
              </a:spcAft>
              <a:buFontTx/>
              <a:buChar char="•"/>
            </a:pPr>
            <a:r>
              <a:rPr lang="en-US" sz="2000" dirty="0"/>
              <a:t>start a time </a:t>
            </a:r>
            <a:r>
              <a:rPr lang="en-US" sz="2000" dirty="0" smtClean="0"/>
              <a:t/>
            </a:r>
            <a:br>
              <a:rPr lang="en-US" sz="2000" dirty="0" smtClean="0"/>
            </a:br>
            <a:r>
              <a:rPr lang="en-US" sz="2000" dirty="0" smtClean="0"/>
              <a:t>log </a:t>
            </a:r>
            <a:r>
              <a:rPr lang="en-US" sz="2000" dirty="0"/>
              <a:t>entry</a:t>
            </a:r>
          </a:p>
          <a:p>
            <a:pPr marL="346075" indent="-173038" algn="l" eaLnBrk="1" hangingPunct="1">
              <a:spcAft>
                <a:spcPts val="600"/>
              </a:spcAft>
              <a:buFontTx/>
              <a:buChar char="•"/>
            </a:pPr>
            <a:r>
              <a:rPr lang="en-US" sz="2000" dirty="0"/>
              <a:t>estimate time</a:t>
            </a:r>
          </a:p>
          <a:p>
            <a:pPr marL="346075" indent="-173038" algn="l" eaLnBrk="1" hangingPunct="1">
              <a:spcAft>
                <a:spcPts val="600"/>
              </a:spcAft>
              <a:buFontTx/>
              <a:buChar char="•"/>
            </a:pPr>
            <a:r>
              <a:rPr lang="en-US" sz="2000" dirty="0"/>
              <a:t>end the time log entry</a:t>
            </a:r>
          </a:p>
        </p:txBody>
      </p:sp>
      <p:grpSp>
        <p:nvGrpSpPr>
          <p:cNvPr id="9" name="Group 8"/>
          <p:cNvGrpSpPr/>
          <p:nvPr/>
        </p:nvGrpSpPr>
        <p:grpSpPr>
          <a:xfrm>
            <a:off x="319820" y="3153223"/>
            <a:ext cx="6137275" cy="2992437"/>
            <a:chOff x="2741613" y="3421063"/>
            <a:chExt cx="6137275" cy="2992437"/>
          </a:xfrm>
        </p:grpSpPr>
        <p:pic>
          <p:nvPicPr>
            <p:cNvPr id="10" name="Picture 7" descr="C:\Tuma\psp\PFA Dash Slides\My Edits to the Process tutorials\Images\Using PSP0\psp0-planning-script.png"/>
            <p:cNvPicPr>
              <a:picLocks noChangeAspect="1" noChangeArrowheads="1"/>
            </p:cNvPicPr>
            <p:nvPr/>
          </p:nvPicPr>
          <p:blipFill>
            <a:blip r:embed="rId3">
              <a:extLst>
                <a:ext uri="{28A0092B-C50C-407E-A947-70E740481C1C}">
                  <a14:useLocalDpi xmlns:a14="http://schemas.microsoft.com/office/drawing/2010/main" val="0"/>
                </a:ext>
              </a:extLst>
            </a:blip>
            <a:srcRect t="13039"/>
            <a:stretch>
              <a:fillRect/>
            </a:stretch>
          </p:blipFill>
          <p:spPr bwMode="auto">
            <a:xfrm>
              <a:off x="2816225" y="3649663"/>
              <a:ext cx="6062663" cy="2763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2741613" y="3421063"/>
              <a:ext cx="1604962"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200" b="1">
                  <a:latin typeface="Times New Roman" charset="0"/>
                  <a:cs typeface="Times New Roman" charset="0"/>
                </a:rPr>
                <a:t>PSP0 Planning Script</a:t>
              </a:r>
            </a:p>
          </p:txBody>
        </p:sp>
      </p:grpSp>
    </p:spTree>
    <p:extLst>
      <p:ext uri="{BB962C8B-B14F-4D97-AF65-F5344CB8AC3E}">
        <p14:creationId xmlns:p14="http://schemas.microsoft.com/office/powerpoint/2010/main" val="665871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r>
              <a:rPr lang="en-US">
                <a:latin typeface="Arial" charset="0"/>
              </a:rPr>
              <a:t>Logging Time - 1</a:t>
            </a:r>
          </a:p>
        </p:txBody>
      </p:sp>
      <p:sp>
        <p:nvSpPr>
          <p:cNvPr id="23555" name="Content Placeholder 2"/>
          <p:cNvSpPr>
            <a:spLocks noGrp="1"/>
          </p:cNvSpPr>
          <p:nvPr>
            <p:ph idx="1"/>
          </p:nvPr>
        </p:nvSpPr>
        <p:spPr/>
        <p:txBody>
          <a:bodyPr/>
          <a:lstStyle/>
          <a:p>
            <a:pPr marL="0" indent="0"/>
            <a:r>
              <a:rPr lang="en-US">
                <a:latin typeface="Arial" charset="0"/>
              </a:rPr>
              <a:t>To start work on the Planning phase, click the Play button. The dashboard will start a timer and begin logging time to the currently active task.</a:t>
            </a: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r>
              <a:rPr lang="en-US">
                <a:latin typeface="Arial" charset="0"/>
              </a:rPr>
              <a:t>The green glow on the play icon indicates that the timer is running.</a:t>
            </a:r>
          </a:p>
          <a:p>
            <a:pPr marL="0" indent="0"/>
            <a:r>
              <a:rPr lang="en-US">
                <a:latin typeface="Arial" charset="0"/>
              </a:rPr>
              <a:t>If you are interrupted, click the pause icon. Click the play icon again when you resume working.</a:t>
            </a:r>
          </a:p>
        </p:txBody>
      </p:sp>
      <p:pic>
        <p:nvPicPr>
          <p:cNvPr id="23556" name="Picture 2" descr="C:\Tuma\psp\PFA Dash Slides\Images\start-timer-program-1-plann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050" y="2358095"/>
            <a:ext cx="5867400" cy="852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7" name="Oval 6"/>
          <p:cNvSpPr>
            <a:spLocks noChangeArrowheads="1"/>
          </p:cNvSpPr>
          <p:nvPr/>
        </p:nvSpPr>
        <p:spPr bwMode="auto">
          <a:xfrm>
            <a:off x="1716088" y="2588283"/>
            <a:ext cx="531812" cy="533400"/>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Tree>
    <p:extLst>
      <p:ext uri="{BB962C8B-B14F-4D97-AF65-F5344CB8AC3E}">
        <p14:creationId xmlns:p14="http://schemas.microsoft.com/office/powerpoint/2010/main" val="1176198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a:latin typeface="Arial" charset="0"/>
              </a:rPr>
              <a:t>Logging Time - 2</a:t>
            </a:r>
          </a:p>
        </p:txBody>
      </p:sp>
      <p:sp>
        <p:nvSpPr>
          <p:cNvPr id="24579" name="Content Placeholder 2"/>
          <p:cNvSpPr>
            <a:spLocks noGrp="1"/>
          </p:cNvSpPr>
          <p:nvPr>
            <p:ph idx="1"/>
          </p:nvPr>
        </p:nvSpPr>
        <p:spPr/>
        <p:txBody>
          <a:bodyPr/>
          <a:lstStyle/>
          <a:p>
            <a:pPr marL="0" indent="0"/>
            <a:r>
              <a:rPr lang="en-US">
                <a:latin typeface="Arial" charset="0"/>
              </a:rPr>
              <a:t>As you start and stop the timer, the dashboard will automatically make entries in the Time Recording Log. You can view this log by choosing </a:t>
            </a:r>
            <a:r>
              <a:rPr lang="ja-JP" altLang="en-US">
                <a:latin typeface="Arial" charset="0"/>
              </a:rPr>
              <a:t>“</a:t>
            </a:r>
            <a:r>
              <a:rPr lang="en-US">
                <a:latin typeface="Arial" charset="0"/>
              </a:rPr>
              <a:t>Time Log</a:t>
            </a:r>
            <a:r>
              <a:rPr lang="ja-JP" altLang="en-US">
                <a:latin typeface="Arial" charset="0"/>
              </a:rPr>
              <a:t>”</a:t>
            </a:r>
            <a:r>
              <a:rPr lang="en-US">
                <a:latin typeface="Arial" charset="0"/>
              </a:rPr>
              <a:t> from the </a:t>
            </a:r>
            <a:r>
              <a:rPr lang="ja-JP" altLang="en-US">
                <a:latin typeface="Arial" charset="0"/>
              </a:rPr>
              <a:t>“</a:t>
            </a:r>
            <a:r>
              <a:rPr lang="en-US">
                <a:latin typeface="Arial" charset="0"/>
              </a:rPr>
              <a:t>C</a:t>
            </a:r>
            <a:r>
              <a:rPr lang="ja-JP" altLang="en-US">
                <a:latin typeface="Arial" charset="0"/>
              </a:rPr>
              <a:t>”</a:t>
            </a:r>
            <a:r>
              <a:rPr lang="en-US">
                <a:latin typeface="Arial" charset="0"/>
              </a:rPr>
              <a:t> menu.</a:t>
            </a: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r>
              <a:rPr lang="en-US">
                <a:latin typeface="Arial" charset="0"/>
              </a:rPr>
              <a:t>If you make mistakes while logging time (for example, forgetting to start or stop the timer), you can correct these mistakes in the Time Log.</a:t>
            </a:r>
          </a:p>
        </p:txBody>
      </p:sp>
      <p:pic>
        <p:nvPicPr>
          <p:cNvPr id="24580" name="Picture 2" descr="C:\Tuma\psp\PFA Dash Slides\Images\time-log-edit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63" y="2343808"/>
            <a:ext cx="7386637" cy="2462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9034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r>
              <a:rPr lang="en-US">
                <a:latin typeface="Arial" charset="0"/>
              </a:rPr>
              <a:t>Estimating Time - 1</a:t>
            </a:r>
          </a:p>
        </p:txBody>
      </p:sp>
      <p:sp>
        <p:nvSpPr>
          <p:cNvPr id="25603" name="Rectangle 9"/>
          <p:cNvSpPr>
            <a:spLocks noGrp="1" noChangeArrowheads="1"/>
          </p:cNvSpPr>
          <p:nvPr>
            <p:ph idx="1"/>
          </p:nvPr>
        </p:nvSpPr>
        <p:spPr/>
        <p:txBody>
          <a:bodyPr>
            <a:normAutofit lnSpcReduction="10000"/>
          </a:bodyPr>
          <a:lstStyle/>
          <a:p>
            <a:pPr marL="0" indent="0" eaLnBrk="1" hangingPunct="1"/>
            <a:r>
              <a:rPr lang="en-US" dirty="0">
                <a:latin typeface="Arial" charset="0"/>
              </a:rPr>
              <a:t>The PSP0 Planning Script instructs us to review the requirements  for this program, and estimate the time we will need to develop it.</a:t>
            </a:r>
          </a:p>
          <a:p>
            <a:pPr marL="0" indent="0" eaLnBrk="1" hangingPunct="1"/>
            <a:r>
              <a:rPr lang="en-US" dirty="0">
                <a:latin typeface="Arial" charset="0"/>
              </a:rPr>
              <a:t>The Program 1 Assignment Kit is providing the requirements document, so you do not need to click on the requirements statement hyperlink.</a:t>
            </a: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r>
              <a:rPr lang="en-US" dirty="0">
                <a:latin typeface="Arial" charset="0"/>
              </a:rPr>
              <a:t>After you make your best estimate of the development time required, click the </a:t>
            </a:r>
            <a:r>
              <a:rPr lang="en-US" u="sng" dirty="0">
                <a:solidFill>
                  <a:srgbClr val="0000FF"/>
                </a:solidFill>
                <a:latin typeface="Arial" charset="0"/>
              </a:rPr>
              <a:t>Project Plan Summary</a:t>
            </a:r>
            <a:r>
              <a:rPr lang="en-US" dirty="0">
                <a:latin typeface="Arial" charset="0"/>
              </a:rPr>
              <a:t> hyperlink to enter </a:t>
            </a:r>
            <a:r>
              <a:rPr lang="en-US" dirty="0" smtClean="0">
                <a:latin typeface="Arial" charset="0"/>
              </a:rPr>
              <a:t/>
            </a:r>
            <a:br>
              <a:rPr lang="en-US" dirty="0" smtClean="0">
                <a:latin typeface="Arial" charset="0"/>
              </a:rPr>
            </a:br>
            <a:r>
              <a:rPr lang="en-US" dirty="0" smtClean="0">
                <a:latin typeface="Arial" charset="0"/>
              </a:rPr>
              <a:t>your </a:t>
            </a:r>
            <a:r>
              <a:rPr lang="en-US" dirty="0">
                <a:latin typeface="Arial" charset="0"/>
              </a:rPr>
              <a:t>estimate.</a:t>
            </a:r>
          </a:p>
        </p:txBody>
      </p:sp>
      <p:pic>
        <p:nvPicPr>
          <p:cNvPr id="25604" name="Picture 7" descr="C:\Tuma\psp\PFA Dash Slides\My Edits to the Process tutorials\Images\Using PSP0\psp0-planning-script.png"/>
          <p:cNvPicPr>
            <a:picLocks noChangeAspect="1" noChangeArrowheads="1"/>
          </p:cNvPicPr>
          <p:nvPr/>
        </p:nvPicPr>
        <p:blipFill>
          <a:blip r:embed="rId3">
            <a:extLst>
              <a:ext uri="{28A0092B-C50C-407E-A947-70E740481C1C}">
                <a14:useLocalDpi xmlns:a14="http://schemas.microsoft.com/office/drawing/2010/main" val="0"/>
              </a:ext>
            </a:extLst>
          </a:blip>
          <a:srcRect t="40656" b="20119"/>
          <a:stretch>
            <a:fillRect/>
          </a:stretch>
        </p:blipFill>
        <p:spPr bwMode="auto">
          <a:xfrm>
            <a:off x="677863" y="3075435"/>
            <a:ext cx="7588250" cy="1560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5469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eaLnBrk="1" hangingPunct="1"/>
            <a:r>
              <a:rPr lang="en-US">
                <a:latin typeface="Arial" charset="0"/>
              </a:rPr>
              <a:t>Estimating Time - 2</a:t>
            </a:r>
          </a:p>
        </p:txBody>
      </p:sp>
      <p:sp>
        <p:nvSpPr>
          <p:cNvPr id="26627" name="Rectangle 5"/>
          <p:cNvSpPr>
            <a:spLocks noGrp="1" noChangeArrowheads="1"/>
          </p:cNvSpPr>
          <p:nvPr>
            <p:ph sz="half" idx="1"/>
          </p:nvPr>
        </p:nvSpPr>
        <p:spPr>
          <a:noFill/>
        </p:spPr>
        <p:txBody>
          <a:bodyPr lIns="109538" tIns="52388" rIns="109538" bIns="52388"/>
          <a:lstStyle/>
          <a:p>
            <a:pPr marL="0" indent="0">
              <a:lnSpc>
                <a:spcPct val="89000"/>
              </a:lnSpc>
            </a:pPr>
            <a:r>
              <a:rPr lang="en-US" sz="2400">
                <a:latin typeface="Arial" charset="0"/>
              </a:rPr>
              <a:t>The PSP0 Project Plan Summary form includes a space to enter the planned total development time for this program.</a:t>
            </a:r>
          </a:p>
          <a:p>
            <a:pPr marL="0" indent="0">
              <a:lnSpc>
                <a:spcPct val="89000"/>
              </a:lnSpc>
            </a:pPr>
            <a:r>
              <a:rPr lang="en-US" sz="2400">
                <a:latin typeface="Arial" charset="0"/>
              </a:rPr>
              <a:t>Enter your time estimate in hours:minutes format.</a:t>
            </a:r>
          </a:p>
        </p:txBody>
      </p:sp>
      <p:pic>
        <p:nvPicPr>
          <p:cNvPr id="26628" name="Picture 6" descr="C:\Tuma\psp\PFA Dash Slides\Images\program-1-plan-summary-enter-tim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5500" y="1474788"/>
            <a:ext cx="4016375" cy="472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29" name="Line 11"/>
          <p:cNvSpPr>
            <a:spLocks noChangeShapeType="1"/>
          </p:cNvSpPr>
          <p:nvPr/>
        </p:nvSpPr>
        <p:spPr bwMode="auto">
          <a:xfrm>
            <a:off x="3590925" y="3605213"/>
            <a:ext cx="2222500" cy="2105025"/>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lIns="92309" tIns="46154" rIns="92309" bIns="46154"/>
          <a:lstStyle/>
          <a:p>
            <a:endParaRPr lang="en-US"/>
          </a:p>
        </p:txBody>
      </p:sp>
      <p:sp>
        <p:nvSpPr>
          <p:cNvPr id="26630" name="Oval 6"/>
          <p:cNvSpPr>
            <a:spLocks noChangeArrowheads="1"/>
          </p:cNvSpPr>
          <p:nvPr/>
        </p:nvSpPr>
        <p:spPr bwMode="auto">
          <a:xfrm>
            <a:off x="5719763" y="5667375"/>
            <a:ext cx="741362" cy="390525"/>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Tree>
    <p:extLst>
      <p:ext uri="{BB962C8B-B14F-4D97-AF65-F5344CB8AC3E}">
        <p14:creationId xmlns:p14="http://schemas.microsoft.com/office/powerpoint/2010/main" val="3003083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a:latin typeface="Arial" charset="0"/>
              </a:rPr>
              <a:t>Entering Data in Process Dashboard Forms</a:t>
            </a:r>
          </a:p>
        </p:txBody>
      </p:sp>
      <p:sp>
        <p:nvSpPr>
          <p:cNvPr id="27651" name="Content Placeholder 2"/>
          <p:cNvSpPr>
            <a:spLocks noGrp="1"/>
          </p:cNvSpPr>
          <p:nvPr>
            <p:ph idx="1"/>
          </p:nvPr>
        </p:nvSpPr>
        <p:spPr/>
        <p:txBody>
          <a:bodyPr/>
          <a:lstStyle/>
          <a:p>
            <a:pPr marL="336550" lvl="1" indent="-207963" defTabSz="811213" eaLnBrk="1" hangingPunct="1"/>
            <a:r>
              <a:rPr lang="en-US" sz="2000" dirty="0">
                <a:latin typeface="Arial" charset="0"/>
              </a:rPr>
              <a:t>Read-only fields are displayed with a gray background</a:t>
            </a:r>
          </a:p>
          <a:p>
            <a:pPr marL="336550" lvl="1" indent="-207963" defTabSz="811213" eaLnBrk="1" hangingPunct="1"/>
            <a:r>
              <a:rPr lang="en-US" sz="2000" dirty="0">
                <a:latin typeface="Arial" charset="0"/>
              </a:rPr>
              <a:t>Editable fields have a plain white background</a:t>
            </a:r>
          </a:p>
          <a:p>
            <a:pPr marL="336550" lvl="1" indent="-207963" defTabSz="811213" eaLnBrk="1" hangingPunct="1"/>
            <a:r>
              <a:rPr lang="en-US" sz="2000" dirty="0">
                <a:latin typeface="Arial" charset="0"/>
              </a:rPr>
              <a:t>Like a spreadsheet, changes are saved when you leave the field (there is no need to press a submit button)</a:t>
            </a:r>
          </a:p>
          <a:p>
            <a:pPr defTabSz="811213"/>
            <a:endParaRPr lang="en-US" dirty="0">
              <a:latin typeface="Arial" charset="0"/>
            </a:endParaRPr>
          </a:p>
        </p:txBody>
      </p:sp>
      <p:sp>
        <p:nvSpPr>
          <p:cNvPr id="27652" name="Content Placeholder 2"/>
          <p:cNvSpPr txBox="1">
            <a:spLocks/>
          </p:cNvSpPr>
          <p:nvPr/>
        </p:nvSpPr>
        <p:spPr bwMode="gray">
          <a:xfrm>
            <a:off x="301625" y="3122613"/>
            <a:ext cx="3813175" cy="3363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marL="342900" indent="-342900" defTabSz="811213" eaLnBrk="0" hangingPunct="0">
              <a:defRPr sz="1000">
                <a:solidFill>
                  <a:schemeClr val="tx1"/>
                </a:solidFill>
                <a:latin typeface="Arial" charset="0"/>
                <a:ea typeface="ＭＳ Ｐゴシック" charset="0"/>
                <a:cs typeface="ＭＳ Ｐゴシック" charset="0"/>
              </a:defRPr>
            </a:lvl1pPr>
            <a:lvl2pPr marL="336550" indent="-207963" defTabSz="811213" eaLnBrk="0" hangingPunct="0">
              <a:defRPr sz="1000">
                <a:solidFill>
                  <a:schemeClr val="tx1"/>
                </a:solidFill>
                <a:latin typeface="Arial" charset="0"/>
                <a:ea typeface="ＭＳ Ｐゴシック" charset="0"/>
              </a:defRPr>
            </a:lvl2pPr>
            <a:lvl3pPr marL="1143000" indent="-228600" defTabSz="811213" eaLnBrk="0" hangingPunct="0">
              <a:defRPr sz="1000">
                <a:solidFill>
                  <a:schemeClr val="tx1"/>
                </a:solidFill>
                <a:latin typeface="Arial" charset="0"/>
                <a:ea typeface="ＭＳ Ｐゴシック" charset="0"/>
              </a:defRPr>
            </a:lvl3pPr>
            <a:lvl4pPr marL="1600200" indent="-228600" defTabSz="811213" eaLnBrk="0" hangingPunct="0">
              <a:defRPr sz="1000">
                <a:solidFill>
                  <a:schemeClr val="tx1"/>
                </a:solidFill>
                <a:latin typeface="Arial" charset="0"/>
                <a:ea typeface="ＭＳ Ｐゴシック" charset="0"/>
              </a:defRPr>
            </a:lvl4pPr>
            <a:lvl5pPr marL="2057400" indent="-228600" defTabSz="811213" eaLnBrk="0" hangingPunct="0">
              <a:defRPr sz="1000">
                <a:solidFill>
                  <a:schemeClr val="tx1"/>
                </a:solidFill>
                <a:latin typeface="Arial" charset="0"/>
                <a:ea typeface="ＭＳ Ｐゴシック" charset="0"/>
              </a:defRPr>
            </a:lvl5pPr>
            <a:lvl6pPr marL="2514600" indent="-228600" algn="ctr" defTabSz="8112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8112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8112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811213" eaLnBrk="0" fontAlgn="base" hangingPunct="0">
              <a:spcBef>
                <a:spcPct val="30000"/>
              </a:spcBef>
              <a:spcAft>
                <a:spcPct val="0"/>
              </a:spcAft>
              <a:defRPr sz="1000">
                <a:solidFill>
                  <a:schemeClr val="tx1"/>
                </a:solidFill>
                <a:latin typeface="Arial" charset="0"/>
                <a:ea typeface="ＭＳ Ｐゴシック" charset="0"/>
              </a:defRPr>
            </a:lvl9pPr>
          </a:lstStyle>
          <a:p>
            <a:pPr lvl="1" algn="l" eaLnBrk="1" hangingPunct="1">
              <a:buFontTx/>
              <a:buChar char="•"/>
            </a:pPr>
            <a:r>
              <a:rPr lang="en-US" sz="2000" dirty="0"/>
              <a:t>Enter times as </a:t>
            </a:r>
            <a:r>
              <a:rPr lang="en-US" sz="2000" dirty="0" err="1"/>
              <a:t>hours</a:t>
            </a:r>
            <a:r>
              <a:rPr lang="en-US" sz="2000" b="1" dirty="0" err="1">
                <a:latin typeface="Courier New" charset="0"/>
                <a:cs typeface="Courier New" charset="0"/>
              </a:rPr>
              <a:t>:</a:t>
            </a:r>
            <a:r>
              <a:rPr lang="en-US" sz="2000" dirty="0" err="1"/>
              <a:t>minutes</a:t>
            </a:r>
            <a:endParaRPr lang="en-US" sz="2000" dirty="0"/>
          </a:p>
          <a:p>
            <a:pPr lvl="1" algn="l" eaLnBrk="1" hangingPunct="1">
              <a:buFontTx/>
              <a:buChar char="•"/>
            </a:pPr>
            <a:r>
              <a:rPr lang="en-US" sz="2000" dirty="0"/>
              <a:t>Missing required values are displayed as </a:t>
            </a:r>
            <a:r>
              <a:rPr lang="ja-JP" altLang="en-US" sz="2000" dirty="0"/>
              <a:t>“</a:t>
            </a:r>
            <a:r>
              <a:rPr lang="en-US" sz="2000" b="1" dirty="0">
                <a:solidFill>
                  <a:schemeClr val="hlink"/>
                </a:solidFill>
                <a:latin typeface="Courier New" charset="0"/>
              </a:rPr>
              <a:t>?????</a:t>
            </a:r>
            <a:r>
              <a:rPr lang="ja-JP" altLang="en-US" sz="2000" dirty="0"/>
              <a:t>”</a:t>
            </a:r>
            <a:endParaRPr lang="en-US" sz="2000" dirty="0"/>
          </a:p>
          <a:p>
            <a:pPr lvl="1" algn="l" eaLnBrk="1" hangingPunct="1">
              <a:buFontTx/>
              <a:buChar char="•"/>
            </a:pPr>
            <a:r>
              <a:rPr lang="en-US" sz="2000" dirty="0"/>
              <a:t>If a calculation depends on a required value that is missing, it will display as </a:t>
            </a:r>
            <a:r>
              <a:rPr lang="ja-JP" altLang="en-US" sz="2000" dirty="0"/>
              <a:t>“</a:t>
            </a:r>
            <a:r>
              <a:rPr lang="en-US" sz="2000" b="1" dirty="0">
                <a:solidFill>
                  <a:schemeClr val="hlink"/>
                </a:solidFill>
                <a:latin typeface="Courier New" charset="0"/>
              </a:rPr>
              <a:t>#VALUE!</a:t>
            </a:r>
            <a:r>
              <a:rPr lang="ja-JP" altLang="en-US" sz="2000" dirty="0"/>
              <a:t>”</a:t>
            </a:r>
            <a:endParaRPr lang="en-US" sz="2000" dirty="0"/>
          </a:p>
          <a:p>
            <a:pPr lvl="1" algn="l" eaLnBrk="1" hangingPunct="1">
              <a:buFontTx/>
              <a:buChar char="•"/>
            </a:pPr>
            <a:r>
              <a:rPr lang="en-US" sz="2000" dirty="0"/>
              <a:t>If a calculation encounters a divide-by-zero error, it will display as </a:t>
            </a:r>
            <a:r>
              <a:rPr lang="ja-JP" altLang="en-US" sz="2000" dirty="0"/>
              <a:t>“</a:t>
            </a:r>
            <a:r>
              <a:rPr lang="en-US" sz="2000" b="1" dirty="0">
                <a:solidFill>
                  <a:schemeClr val="hlink"/>
                </a:solidFill>
                <a:latin typeface="Courier New" charset="0"/>
              </a:rPr>
              <a:t>#DIV/0!</a:t>
            </a:r>
            <a:r>
              <a:rPr lang="ja-JP" altLang="en-US" sz="2000" dirty="0"/>
              <a:t>”</a:t>
            </a:r>
            <a:endParaRPr lang="en-US" sz="2000" dirty="0"/>
          </a:p>
        </p:txBody>
      </p:sp>
      <p:pic>
        <p:nvPicPr>
          <p:cNvPr id="27653" name="Picture 2" descr="C:\Tuma\projects\processdash\Templates\help\Images\ShowMissingField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5050" y="3200400"/>
            <a:ext cx="3767138" cy="290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8929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a:bodyPr>
          <a:lstStyle/>
          <a:p>
            <a:r>
              <a:rPr lang="en-US">
                <a:latin typeface="Arial" charset="0"/>
              </a:rPr>
              <a:t>Completing the Planning Phase</a:t>
            </a:r>
          </a:p>
        </p:txBody>
      </p:sp>
      <p:sp>
        <p:nvSpPr>
          <p:cNvPr id="28675" name="Content Placeholder 2"/>
          <p:cNvSpPr>
            <a:spLocks noGrp="1"/>
          </p:cNvSpPr>
          <p:nvPr>
            <p:ph idx="1"/>
          </p:nvPr>
        </p:nvSpPr>
        <p:spPr/>
        <p:txBody>
          <a:bodyPr/>
          <a:lstStyle/>
          <a:p>
            <a:pPr marL="0" indent="0">
              <a:lnSpc>
                <a:spcPct val="89000"/>
              </a:lnSpc>
            </a:pPr>
            <a:r>
              <a:rPr lang="en-US" sz="2400">
                <a:latin typeface="Arial" charset="0"/>
              </a:rPr>
              <a:t>Read the exit criteria for the PSP0 Planning phase.  </a:t>
            </a:r>
          </a:p>
          <a:p>
            <a:pPr marL="0" indent="0">
              <a:lnSpc>
                <a:spcPct val="89000"/>
              </a:lnSpc>
            </a:pPr>
            <a:endParaRPr lang="en-US" sz="2400">
              <a:latin typeface="Arial" charset="0"/>
            </a:endParaRPr>
          </a:p>
          <a:p>
            <a:pPr marL="0" indent="0">
              <a:lnSpc>
                <a:spcPct val="89000"/>
              </a:lnSpc>
            </a:pPr>
            <a:endParaRPr lang="en-US" sz="3200">
              <a:latin typeface="Arial" charset="0"/>
            </a:endParaRPr>
          </a:p>
          <a:p>
            <a:pPr marL="0" indent="0">
              <a:lnSpc>
                <a:spcPct val="89000"/>
              </a:lnSpc>
            </a:pPr>
            <a:r>
              <a:rPr lang="en-US" sz="2400">
                <a:latin typeface="Arial" charset="0"/>
              </a:rPr>
              <a:t>If the exit criteria have been met, mark the Planning phase complete by checking the box at the far right edge of the dashboard toolbar.</a:t>
            </a:r>
          </a:p>
          <a:p>
            <a:pPr marL="0" indent="0">
              <a:lnSpc>
                <a:spcPct val="89000"/>
              </a:lnSpc>
            </a:pPr>
            <a:endParaRPr lang="en-US" sz="2400">
              <a:latin typeface="Arial" charset="0"/>
            </a:endParaRPr>
          </a:p>
          <a:p>
            <a:pPr marL="0" indent="0">
              <a:lnSpc>
                <a:spcPct val="89000"/>
              </a:lnSpc>
            </a:pPr>
            <a:endParaRPr lang="en-US" sz="3200">
              <a:latin typeface="Arial" charset="0"/>
            </a:endParaRPr>
          </a:p>
          <a:p>
            <a:pPr marL="0" indent="0">
              <a:lnSpc>
                <a:spcPct val="89000"/>
              </a:lnSpc>
            </a:pPr>
            <a:r>
              <a:rPr lang="en-US" sz="2400">
                <a:latin typeface="Arial" charset="0"/>
              </a:rPr>
              <a:t>The dashboard will automatically move you forward into the next process step, which is Design.</a:t>
            </a:r>
          </a:p>
        </p:txBody>
      </p:sp>
      <p:pic>
        <p:nvPicPr>
          <p:cNvPr id="28676" name="Picture 2" descr="C:\Tuma\psp\PFA Dash Slides\Images\program-1-mark-planning-comple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4800" y="3637758"/>
            <a:ext cx="5867400" cy="85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77" name="Oval 6"/>
          <p:cNvSpPr>
            <a:spLocks noChangeArrowheads="1"/>
          </p:cNvSpPr>
          <p:nvPr/>
        </p:nvSpPr>
        <p:spPr bwMode="auto">
          <a:xfrm>
            <a:off x="6869113" y="3907633"/>
            <a:ext cx="471487" cy="468312"/>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pic>
        <p:nvPicPr>
          <p:cNvPr id="28678" name="Picture 7" descr="C:\Tuma\psp\PFA Dash Slides\My Edits to the Process tutorials\Images\Using PSP0\psp0-planning-script.png"/>
          <p:cNvPicPr>
            <a:picLocks noChangeAspect="1" noChangeArrowheads="1"/>
          </p:cNvPicPr>
          <p:nvPr/>
        </p:nvPicPr>
        <p:blipFill>
          <a:blip r:embed="rId4">
            <a:extLst>
              <a:ext uri="{28A0092B-C50C-407E-A947-70E740481C1C}">
                <a14:useLocalDpi xmlns:a14="http://schemas.microsoft.com/office/drawing/2010/main" val="0"/>
              </a:ext>
            </a:extLst>
          </a:blip>
          <a:srcRect t="80107"/>
          <a:stretch>
            <a:fillRect/>
          </a:stretch>
        </p:blipFill>
        <p:spPr bwMode="auto">
          <a:xfrm>
            <a:off x="657225" y="1618457"/>
            <a:ext cx="7424738" cy="773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587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eaLnBrk="1" hangingPunct="1"/>
            <a:r>
              <a:rPr lang="en-US">
                <a:latin typeface="Arial" charset="0"/>
              </a:rPr>
              <a:t>The PSP0 Development Phase</a:t>
            </a:r>
          </a:p>
        </p:txBody>
      </p:sp>
      <p:sp>
        <p:nvSpPr>
          <p:cNvPr id="29699" name="Rectangle 3"/>
          <p:cNvSpPr>
            <a:spLocks noGrp="1" noChangeArrowheads="1"/>
          </p:cNvSpPr>
          <p:nvPr>
            <p:ph idx="1"/>
          </p:nvPr>
        </p:nvSpPr>
        <p:spPr/>
        <p:txBody>
          <a:bodyPr/>
          <a:lstStyle/>
          <a:p>
            <a:pPr marL="0" indent="0" eaLnBrk="1" hangingPunct="1">
              <a:spcAft>
                <a:spcPct val="0"/>
              </a:spcAft>
            </a:pPr>
            <a:r>
              <a:rPr lang="en-US">
                <a:latin typeface="Arial" charset="0"/>
              </a:rPr>
              <a:t>Design is the first step in the PSP0 Development Script. To read about the activities that must be performed, open the PSP0 Development Script from the script menu.</a:t>
            </a:r>
          </a:p>
        </p:txBody>
      </p:sp>
      <p:pic>
        <p:nvPicPr>
          <p:cNvPr id="29700" name="Picture 6" descr="C:\Tuma\psp\PFA Dash Slides\My Edits to the Process tutorials\Images\Using PSP0\script-menu-select-psp0-development-scrip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666" y="2511900"/>
            <a:ext cx="6592888" cy="2306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01" name="Oval 6"/>
          <p:cNvSpPr>
            <a:spLocks noChangeArrowheads="1"/>
          </p:cNvSpPr>
          <p:nvPr/>
        </p:nvSpPr>
        <p:spPr bwMode="auto">
          <a:xfrm>
            <a:off x="2462579" y="3964463"/>
            <a:ext cx="1957387" cy="466725"/>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Tree>
    <p:extLst>
      <p:ext uri="{BB962C8B-B14F-4D97-AF65-F5344CB8AC3E}">
        <p14:creationId xmlns:p14="http://schemas.microsoft.com/office/powerpoint/2010/main" val="2650234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r>
              <a:rPr lang="en-US">
                <a:latin typeface="Arial" charset="0"/>
              </a:rPr>
              <a:t>The PSP0 Development Script</a:t>
            </a:r>
          </a:p>
        </p:txBody>
      </p:sp>
      <p:pic>
        <p:nvPicPr>
          <p:cNvPr id="6" name="Content Placeholder 10" descr="psp0-development-script.png"/>
          <p:cNvPicPr>
            <a:picLocks noChangeAspect="1"/>
          </p:cNvPicPr>
          <p:nvPr/>
        </p:nvPicPr>
        <p:blipFill>
          <a:blip r:embed="rId3">
            <a:extLst>
              <a:ext uri="{28A0092B-C50C-407E-A947-70E740481C1C}">
                <a14:useLocalDpi xmlns:a14="http://schemas.microsoft.com/office/drawing/2010/main" val="0"/>
              </a:ext>
            </a:extLst>
          </a:blip>
          <a:srcRect t="8197"/>
          <a:stretch>
            <a:fillRect/>
          </a:stretch>
        </p:blipFill>
        <p:spPr>
          <a:xfrm>
            <a:off x="1401763" y="1025270"/>
            <a:ext cx="6407150" cy="5203825"/>
          </a:xfrm>
          <a:prstGeom prst="rect">
            <a:avLst/>
          </a:prstGeom>
        </p:spPr>
      </p:pic>
    </p:spTree>
    <p:extLst>
      <p:ext uri="{BB962C8B-B14F-4D97-AF65-F5344CB8AC3E}">
        <p14:creationId xmlns:p14="http://schemas.microsoft.com/office/powerpoint/2010/main" val="1767533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a:latin typeface="Arial" charset="0"/>
              </a:rPr>
              <a:t>After this tutorial, you will</a:t>
            </a:r>
          </a:p>
          <a:p>
            <a:pPr lvl="1" eaLnBrk="1" hangingPunct="1"/>
            <a:r>
              <a:rPr lang="en-US">
                <a:latin typeface="Arial" charset="0"/>
              </a:rPr>
              <a:t>understand and know how to use the PSP0 process and support tool</a:t>
            </a:r>
          </a:p>
          <a:p>
            <a:pPr lvl="1" eaLnBrk="1" hangingPunct="1"/>
            <a:r>
              <a:rPr lang="en-US">
                <a:latin typeface="Arial" charset="0"/>
              </a:rPr>
              <a:t>be prepared to follow PSP0 using the support tool to complete assignment 1</a:t>
            </a:r>
          </a:p>
          <a:p>
            <a:pPr lvl="1" eaLnBrk="1" hangingPunct="1"/>
            <a:r>
              <a:rPr lang="en-US">
                <a:latin typeface="Arial" charset="0"/>
              </a:rPr>
              <a:t>be aware of common mistakes made on assignment 1 and how to avoid them</a:t>
            </a:r>
          </a:p>
        </p:txBody>
      </p:sp>
    </p:spTree>
    <p:extLst>
      <p:ext uri="{BB962C8B-B14F-4D97-AF65-F5344CB8AC3E}">
        <p14:creationId xmlns:p14="http://schemas.microsoft.com/office/powerpoint/2010/main" val="2201538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r>
              <a:rPr lang="en-US">
                <a:latin typeface="Arial" charset="0"/>
              </a:rPr>
              <a:t>Logging Time During Development - 1</a:t>
            </a:r>
          </a:p>
        </p:txBody>
      </p:sp>
      <p:sp>
        <p:nvSpPr>
          <p:cNvPr id="31747" name="Content Placeholder 2"/>
          <p:cNvSpPr>
            <a:spLocks noGrp="1"/>
          </p:cNvSpPr>
          <p:nvPr>
            <p:ph idx="1"/>
          </p:nvPr>
        </p:nvSpPr>
        <p:spPr/>
        <p:txBody>
          <a:bodyPr/>
          <a:lstStyle/>
          <a:p>
            <a:pPr marL="0" indent="0"/>
            <a:r>
              <a:rPr lang="en-US">
                <a:latin typeface="Arial" charset="0"/>
              </a:rPr>
              <a:t>The PSP0 Development Script includes separate phases for Design, Code, Compile, and Test.</a:t>
            </a:r>
          </a:p>
          <a:p>
            <a:pPr marL="0" indent="0"/>
            <a:r>
              <a:rPr lang="en-US">
                <a:latin typeface="Arial" charset="0"/>
              </a:rPr>
              <a:t>When you change from one phase to another, use the final element in the active task selector to let the dashboard know which phase you are working on.</a:t>
            </a: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r>
              <a:rPr lang="en-US">
                <a:latin typeface="Arial" charset="0"/>
              </a:rPr>
              <a:t>Continue using the play and pause buttons to start and stop the timer as necessary.  You do not need to stop the timer when changing the active task or phase.</a:t>
            </a:r>
          </a:p>
        </p:txBody>
      </p:sp>
      <p:pic>
        <p:nvPicPr>
          <p:cNvPr id="31748" name="Picture 2" descr="C:\Tuma\psp\PFA Dash Slides\Images\program-1-phase-select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4313" y="2964858"/>
            <a:ext cx="5662612" cy="1795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6200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lstStyle/>
          <a:p>
            <a:pPr>
              <a:spcBef>
                <a:spcPct val="0"/>
              </a:spcBef>
              <a:spcAft>
                <a:spcPct val="50000"/>
              </a:spcAft>
              <a:buSzPct val="70000"/>
            </a:pPr>
            <a:r>
              <a:rPr lang="en-US" sz="2100" dirty="0"/>
              <a:t>In addition, the process scripts contain helpful </a:t>
            </a:r>
            <a:r>
              <a:rPr lang="ja-JP" altLang="en-US" sz="2100" dirty="0"/>
              <a:t>“</a:t>
            </a:r>
            <a:r>
              <a:rPr lang="en-US" sz="2100" dirty="0"/>
              <a:t>timing icons</a:t>
            </a:r>
            <a:r>
              <a:rPr lang="ja-JP" altLang="en-US" sz="2100" dirty="0"/>
              <a:t>”</a:t>
            </a:r>
            <a:r>
              <a:rPr lang="en-US" sz="2100" dirty="0"/>
              <a:t> that you can click to:</a:t>
            </a:r>
          </a:p>
          <a:p>
            <a:pPr lvl="1">
              <a:spcBef>
                <a:spcPct val="0"/>
              </a:spcBef>
              <a:spcAft>
                <a:spcPts val="600"/>
              </a:spcAft>
              <a:buSzPct val="70000"/>
              <a:buFont typeface="Arial" charset="0"/>
              <a:buChar char="•"/>
            </a:pPr>
            <a:r>
              <a:rPr lang="en-US" sz="2100" dirty="0"/>
              <a:t>Change the active phase</a:t>
            </a:r>
          </a:p>
          <a:p>
            <a:pPr lvl="1">
              <a:spcBef>
                <a:spcPct val="0"/>
              </a:spcBef>
              <a:spcAft>
                <a:spcPct val="50000"/>
              </a:spcAft>
              <a:buSzPct val="70000"/>
              <a:buFont typeface="Arial" charset="0"/>
              <a:buChar char="•"/>
            </a:pPr>
            <a:r>
              <a:rPr lang="en-US" sz="2100" dirty="0"/>
              <a:t>Start the timer, if it was paused</a:t>
            </a:r>
          </a:p>
          <a:p>
            <a:pPr>
              <a:spcBef>
                <a:spcPct val="0"/>
              </a:spcBef>
              <a:spcAft>
                <a:spcPct val="50000"/>
              </a:spcAft>
              <a:buSzPct val="70000"/>
            </a:pPr>
            <a:r>
              <a:rPr lang="en-US" sz="2100" dirty="0"/>
              <a:t>As you learn about the PSP process and follow the steps in the script, you can click on these icons to let the dashboard know which step you are working on.</a:t>
            </a:r>
          </a:p>
          <a:p>
            <a:pPr>
              <a:spcBef>
                <a:spcPct val="0"/>
              </a:spcBef>
              <a:spcAft>
                <a:spcPct val="50000"/>
              </a:spcAft>
              <a:buSzPct val="70000"/>
            </a:pPr>
            <a:r>
              <a:rPr lang="en-US" sz="2100" dirty="0"/>
              <a:t>On some systems, the Process Dashboard will also display an icon in the system tray.  You can start and stop the timer with a click on this icon</a:t>
            </a:r>
            <a:r>
              <a:rPr lang="en-US" sz="2100" dirty="0" smtClean="0"/>
              <a:t>.</a:t>
            </a:r>
            <a:endParaRPr lang="en-US" sz="2100" dirty="0"/>
          </a:p>
        </p:txBody>
      </p:sp>
      <p:sp>
        <p:nvSpPr>
          <p:cNvPr id="32770" name="Rectangle 2"/>
          <p:cNvSpPr>
            <a:spLocks noGrp="1" noChangeArrowheads="1"/>
          </p:cNvSpPr>
          <p:nvPr>
            <p:ph type="title"/>
          </p:nvPr>
        </p:nvSpPr>
        <p:spPr/>
        <p:txBody>
          <a:bodyPr>
            <a:normAutofit/>
          </a:bodyPr>
          <a:lstStyle/>
          <a:p>
            <a:pPr eaLnBrk="1" hangingPunct="1"/>
            <a:r>
              <a:rPr lang="en-US">
                <a:latin typeface="Arial" charset="0"/>
              </a:rPr>
              <a:t>Logging Time During Development - 2</a:t>
            </a:r>
          </a:p>
        </p:txBody>
      </p:sp>
      <p:pic>
        <p:nvPicPr>
          <p:cNvPr id="32774" name="Picture 3" descr="C:\Tuma\psp\PFA Dash Slides\My Edits to the Process tutorials\Images\Using PSP0\PointToSystemTray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7200" y="5374345"/>
            <a:ext cx="1905000" cy="781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 name="Group 4"/>
          <p:cNvGrpSpPr/>
          <p:nvPr/>
        </p:nvGrpSpPr>
        <p:grpSpPr>
          <a:xfrm>
            <a:off x="388938" y="1123950"/>
            <a:ext cx="2695421" cy="3813966"/>
            <a:chOff x="6418263" y="1474788"/>
            <a:chExt cx="2352675" cy="3328987"/>
          </a:xfrm>
        </p:grpSpPr>
        <p:pic>
          <p:nvPicPr>
            <p:cNvPr id="11" name="Content Placeholder 10" descr="psp0-development-script.png"/>
            <p:cNvPicPr>
              <a:picLocks noChangeAspect="1"/>
            </p:cNvPicPr>
            <p:nvPr/>
          </p:nvPicPr>
          <p:blipFill>
            <a:blip r:embed="rId4">
              <a:extLst>
                <a:ext uri="{28A0092B-C50C-407E-A947-70E740481C1C}">
                  <a14:useLocalDpi xmlns:a14="http://schemas.microsoft.com/office/drawing/2010/main" val="0"/>
                </a:ext>
              </a:extLst>
            </a:blip>
            <a:srcRect l="6033" t="30452" r="71451" b="33531"/>
            <a:stretch>
              <a:fillRect/>
            </a:stretch>
          </p:blipFill>
          <p:spPr>
            <a:xfrm>
              <a:off x="6418263" y="1474788"/>
              <a:ext cx="2352675" cy="3328987"/>
            </a:xfrm>
            <a:prstGeom prst="rect">
              <a:avLst/>
            </a:prstGeom>
            <a:ln>
              <a:solidFill>
                <a:schemeClr val="tx1"/>
              </a:solidFill>
            </a:ln>
          </p:spPr>
        </p:pic>
        <p:sp>
          <p:nvSpPr>
            <p:cNvPr id="12" name="Oval 6"/>
            <p:cNvSpPr>
              <a:spLocks noChangeArrowheads="1"/>
            </p:cNvSpPr>
            <p:nvPr/>
          </p:nvSpPr>
          <p:spPr bwMode="auto">
            <a:xfrm>
              <a:off x="7156450" y="1901825"/>
              <a:ext cx="433388" cy="436563"/>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
          <p:nvSpPr>
            <p:cNvPr id="13" name="Oval 6"/>
            <p:cNvSpPr>
              <a:spLocks noChangeArrowheads="1"/>
            </p:cNvSpPr>
            <p:nvPr/>
          </p:nvSpPr>
          <p:spPr bwMode="auto">
            <a:xfrm>
              <a:off x="7038975" y="2997200"/>
              <a:ext cx="433388" cy="438150"/>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
          <p:nvSpPr>
            <p:cNvPr id="14" name="Oval 6"/>
            <p:cNvSpPr>
              <a:spLocks noChangeArrowheads="1"/>
            </p:cNvSpPr>
            <p:nvPr/>
          </p:nvSpPr>
          <p:spPr bwMode="auto">
            <a:xfrm>
              <a:off x="7312025" y="4071938"/>
              <a:ext cx="431800" cy="438150"/>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grpSp>
    </p:spTree>
    <p:extLst>
      <p:ext uri="{BB962C8B-B14F-4D97-AF65-F5344CB8AC3E}">
        <p14:creationId xmlns:p14="http://schemas.microsoft.com/office/powerpoint/2010/main" val="2953992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atin typeface="Arial" charset="0"/>
              </a:rPr>
              <a:t>Entering Defects - 1</a:t>
            </a:r>
          </a:p>
        </p:txBody>
      </p:sp>
      <p:sp>
        <p:nvSpPr>
          <p:cNvPr id="33795" name="Content Placeholder 2"/>
          <p:cNvSpPr>
            <a:spLocks noGrp="1"/>
          </p:cNvSpPr>
          <p:nvPr>
            <p:ph idx="1"/>
          </p:nvPr>
        </p:nvSpPr>
        <p:spPr/>
        <p:txBody>
          <a:bodyPr/>
          <a:lstStyle/>
          <a:p>
            <a:pPr marL="0" indent="0" defTabSz="811213" eaLnBrk="1" hangingPunct="1"/>
            <a:r>
              <a:rPr lang="en-US" sz="2200" dirty="0">
                <a:latin typeface="Arial" charset="0"/>
              </a:rPr>
              <a:t>Enter Defects as you encounter them by clicking the defect button</a:t>
            </a:r>
          </a:p>
          <a:p>
            <a:pPr marL="0" indent="0" defTabSz="811213" eaLnBrk="1" hangingPunct="1"/>
            <a:endParaRPr lang="en-US" sz="2200" dirty="0">
              <a:latin typeface="Arial" charset="0"/>
            </a:endParaRPr>
          </a:p>
          <a:p>
            <a:pPr marL="0" indent="0" defTabSz="811213" eaLnBrk="1" hangingPunct="1"/>
            <a:endParaRPr lang="en-US" sz="2200" dirty="0">
              <a:latin typeface="Arial" charset="0"/>
            </a:endParaRPr>
          </a:p>
          <a:p>
            <a:pPr marL="0" indent="0" defTabSz="811213" eaLnBrk="1" hangingPunct="1"/>
            <a:endParaRPr lang="en-US" sz="2200" dirty="0">
              <a:latin typeface="Arial" charset="0"/>
            </a:endParaRPr>
          </a:p>
          <a:p>
            <a:pPr marL="0" indent="0" defTabSz="811213" eaLnBrk="1" hangingPunct="1"/>
            <a:r>
              <a:rPr lang="en-US" sz="2200" dirty="0">
                <a:latin typeface="Arial" charset="0"/>
              </a:rPr>
              <a:t>A dialog will appear, allowing</a:t>
            </a:r>
            <a:br>
              <a:rPr lang="en-US" sz="2200" dirty="0">
                <a:latin typeface="Arial" charset="0"/>
              </a:rPr>
            </a:br>
            <a:r>
              <a:rPr lang="en-US" sz="2200" dirty="0">
                <a:latin typeface="Arial" charset="0"/>
              </a:rPr>
              <a:t>you to capture information</a:t>
            </a:r>
            <a:br>
              <a:rPr lang="en-US" sz="2200" dirty="0">
                <a:latin typeface="Arial" charset="0"/>
              </a:rPr>
            </a:br>
            <a:r>
              <a:rPr lang="en-US" sz="2200" dirty="0">
                <a:latin typeface="Arial" charset="0"/>
              </a:rPr>
              <a:t>about the defect </a:t>
            </a:r>
          </a:p>
        </p:txBody>
      </p:sp>
      <p:pic>
        <p:nvPicPr>
          <p:cNvPr id="33796" name="Picture 2" descr="C:\Tuma\psp\PFA Dash Slides\Images\program-1-test-pha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13" y="1509713"/>
            <a:ext cx="5653087" cy="85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797" name="Oval 6"/>
          <p:cNvSpPr>
            <a:spLocks noChangeArrowheads="1"/>
          </p:cNvSpPr>
          <p:nvPr/>
        </p:nvSpPr>
        <p:spPr bwMode="auto">
          <a:xfrm>
            <a:off x="2519363" y="1770063"/>
            <a:ext cx="471487" cy="469900"/>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pic>
        <p:nvPicPr>
          <p:cNvPr id="33798" name="Picture 3" descr="C:\Tuma\psp\PFA Dash Slides\Images\defect-dialog-empt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6267" y="2900363"/>
            <a:ext cx="3076575" cy="3448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4648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5" descr="C:\Tuma\psp\PFA Dash Slides\Images\defect-dialog-with-da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122" y="1123950"/>
            <a:ext cx="2900633" cy="32508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Content Placeholder 1"/>
          <p:cNvSpPr>
            <a:spLocks noGrp="1"/>
          </p:cNvSpPr>
          <p:nvPr>
            <p:ph sz="half" idx="1"/>
          </p:nvPr>
        </p:nvSpPr>
        <p:spPr/>
        <p:txBody>
          <a:bodyPr>
            <a:noAutofit/>
          </a:bodyPr>
          <a:lstStyle/>
          <a:p>
            <a:pPr>
              <a:spcBef>
                <a:spcPts val="0"/>
              </a:spcBef>
              <a:spcAft>
                <a:spcPts val="600"/>
              </a:spcAft>
            </a:pPr>
            <a:r>
              <a:rPr lang="en-US" sz="1600" b="1" dirty="0">
                <a:latin typeface="Arial" charset="0"/>
              </a:rPr>
              <a:t>Type</a:t>
            </a:r>
            <a:r>
              <a:rPr lang="en-US" sz="1600" dirty="0">
                <a:latin typeface="Arial" charset="0"/>
              </a:rPr>
              <a:t>:  Select the defect type. (Based on the defect type standard.)</a:t>
            </a:r>
          </a:p>
          <a:p>
            <a:pPr>
              <a:spcBef>
                <a:spcPts val="0"/>
              </a:spcBef>
              <a:spcAft>
                <a:spcPts val="600"/>
              </a:spcAft>
            </a:pPr>
            <a:r>
              <a:rPr lang="en-US" sz="1600" b="1" dirty="0">
                <a:latin typeface="Arial" charset="0"/>
              </a:rPr>
              <a:t>Date</a:t>
            </a:r>
            <a:r>
              <a:rPr lang="en-US" sz="1600" dirty="0">
                <a:latin typeface="Arial" charset="0"/>
              </a:rPr>
              <a:t>: Enter the date the defect was found. </a:t>
            </a:r>
          </a:p>
          <a:p>
            <a:pPr>
              <a:spcBef>
                <a:spcPts val="0"/>
              </a:spcBef>
              <a:spcAft>
                <a:spcPts val="600"/>
              </a:spcAft>
            </a:pPr>
            <a:r>
              <a:rPr lang="en-US" sz="1600" b="1" dirty="0">
                <a:latin typeface="Arial" charset="0"/>
              </a:rPr>
              <a:t>Phase Injected</a:t>
            </a:r>
            <a:r>
              <a:rPr lang="en-US" sz="1600" dirty="0">
                <a:latin typeface="Arial" charset="0"/>
              </a:rPr>
              <a:t>:  Select the phase during which you judge the defect was injected.</a:t>
            </a:r>
          </a:p>
          <a:p>
            <a:pPr>
              <a:spcBef>
                <a:spcPts val="0"/>
              </a:spcBef>
              <a:spcAft>
                <a:spcPts val="600"/>
              </a:spcAft>
            </a:pPr>
            <a:r>
              <a:rPr lang="en-US" sz="1600" b="1" dirty="0">
                <a:latin typeface="Arial" charset="0"/>
              </a:rPr>
              <a:t>Phase Removed</a:t>
            </a:r>
            <a:r>
              <a:rPr lang="en-US" sz="1600" dirty="0">
                <a:latin typeface="Arial" charset="0"/>
              </a:rPr>
              <a:t>:  Enter the phase during which you found and fixed the defect.</a:t>
            </a:r>
          </a:p>
          <a:p>
            <a:pPr>
              <a:spcBef>
                <a:spcPts val="0"/>
              </a:spcBef>
              <a:spcAft>
                <a:spcPts val="600"/>
              </a:spcAft>
            </a:pPr>
            <a:r>
              <a:rPr lang="en-US" sz="1600" b="1" dirty="0">
                <a:latin typeface="Arial" charset="0"/>
              </a:rPr>
              <a:t>Fix Time</a:t>
            </a:r>
            <a:r>
              <a:rPr lang="en-US" sz="1600" dirty="0">
                <a:latin typeface="Arial" charset="0"/>
              </a:rPr>
              <a:t>: Enter the time it took to both find and fix the defect. A timer is provided for tracking this duration.</a:t>
            </a:r>
          </a:p>
          <a:p>
            <a:pPr>
              <a:spcBef>
                <a:spcPts val="0"/>
              </a:spcBef>
              <a:spcAft>
                <a:spcPts val="600"/>
              </a:spcAft>
            </a:pPr>
            <a:r>
              <a:rPr lang="en-US" sz="1600" b="1" dirty="0">
                <a:latin typeface="Arial" charset="0"/>
              </a:rPr>
              <a:t>Fix Count</a:t>
            </a:r>
            <a:r>
              <a:rPr lang="en-US" sz="1600" dirty="0">
                <a:latin typeface="Arial" charset="0"/>
              </a:rPr>
              <a:t>: If several identical defects (for example, several missing semicolons) were found and fixed together, enter the number of distinct defects. Otherwise leave this as 1.</a:t>
            </a:r>
          </a:p>
          <a:p>
            <a:pPr>
              <a:spcBef>
                <a:spcPts val="0"/>
              </a:spcBef>
              <a:spcAft>
                <a:spcPts val="600"/>
              </a:spcAft>
            </a:pPr>
            <a:r>
              <a:rPr lang="en-US" sz="1600" b="1" dirty="0">
                <a:latin typeface="Arial" charset="0"/>
              </a:rPr>
              <a:t>Fix Defect</a:t>
            </a:r>
            <a:r>
              <a:rPr lang="en-US" sz="1600" dirty="0">
                <a:latin typeface="Arial" charset="0"/>
              </a:rPr>
              <a:t>:  If you inject a second defect while fixing this one, click this button to record the second related defect.</a:t>
            </a:r>
          </a:p>
          <a:p>
            <a:pPr>
              <a:spcBef>
                <a:spcPts val="0"/>
              </a:spcBef>
              <a:spcAft>
                <a:spcPts val="600"/>
              </a:spcAft>
            </a:pPr>
            <a:r>
              <a:rPr lang="en-US" sz="1600" b="1" dirty="0">
                <a:latin typeface="Arial" charset="0"/>
              </a:rPr>
              <a:t>Description</a:t>
            </a:r>
            <a:r>
              <a:rPr lang="en-US" sz="1600" dirty="0">
                <a:latin typeface="Arial" charset="0"/>
              </a:rPr>
              <a:t>:  Enter explanation of what the defect was (not the symptom, but the defect!)</a:t>
            </a:r>
            <a:r>
              <a:rPr lang="en-US" sz="1600" dirty="0" smtClean="0">
                <a:latin typeface="Arial" charset="0"/>
              </a:rPr>
              <a:t>.</a:t>
            </a:r>
            <a:endParaRPr lang="en-US" sz="1600" dirty="0">
              <a:latin typeface="Arial" charset="0"/>
            </a:endParaRPr>
          </a:p>
        </p:txBody>
      </p:sp>
      <p:sp>
        <p:nvSpPr>
          <p:cNvPr id="34818" name="Rectangle 2"/>
          <p:cNvSpPr>
            <a:spLocks noGrp="1" noChangeArrowheads="1"/>
          </p:cNvSpPr>
          <p:nvPr>
            <p:ph type="title"/>
          </p:nvPr>
        </p:nvSpPr>
        <p:spPr/>
        <p:txBody>
          <a:bodyPr>
            <a:normAutofit/>
          </a:bodyPr>
          <a:lstStyle/>
          <a:p>
            <a:pPr eaLnBrk="1" hangingPunct="1"/>
            <a:r>
              <a:rPr lang="en-US">
                <a:latin typeface="Arial" charset="0"/>
              </a:rPr>
              <a:t>Entering Defects - 2</a:t>
            </a:r>
          </a:p>
        </p:txBody>
      </p:sp>
    </p:spTree>
    <p:extLst>
      <p:ext uri="{BB962C8B-B14F-4D97-AF65-F5344CB8AC3E}">
        <p14:creationId xmlns:p14="http://schemas.microsoft.com/office/powerpoint/2010/main" val="3672712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atin typeface="Arial" charset="0"/>
              </a:rPr>
              <a:t>Entering Defects - 3</a:t>
            </a:r>
          </a:p>
        </p:txBody>
      </p:sp>
      <p:sp>
        <p:nvSpPr>
          <p:cNvPr id="35843" name="Content Placeholder 4"/>
          <p:cNvSpPr>
            <a:spLocks noGrp="1"/>
          </p:cNvSpPr>
          <p:nvPr>
            <p:ph idx="1"/>
          </p:nvPr>
        </p:nvSpPr>
        <p:spPr/>
        <p:txBody>
          <a:bodyPr/>
          <a:lstStyle/>
          <a:p>
            <a:pPr marL="0" indent="0"/>
            <a:r>
              <a:rPr lang="en-US">
                <a:latin typeface="Arial" charset="0"/>
              </a:rPr>
              <a:t>When you press the OK button, the information will be entered into the Defect Recording Log.  You can view this log by choosing </a:t>
            </a:r>
            <a:r>
              <a:rPr lang="ja-JP" altLang="en-US">
                <a:latin typeface="Arial" charset="0"/>
              </a:rPr>
              <a:t>“</a:t>
            </a:r>
            <a:r>
              <a:rPr lang="en-US">
                <a:latin typeface="Arial" charset="0"/>
              </a:rPr>
              <a:t>Defect Log</a:t>
            </a:r>
            <a:r>
              <a:rPr lang="ja-JP" altLang="en-US">
                <a:latin typeface="Arial" charset="0"/>
              </a:rPr>
              <a:t>”</a:t>
            </a:r>
            <a:r>
              <a:rPr lang="en-US">
                <a:latin typeface="Arial" charset="0"/>
              </a:rPr>
              <a:t> from the </a:t>
            </a:r>
            <a:r>
              <a:rPr lang="ja-JP" altLang="en-US">
                <a:latin typeface="Arial" charset="0"/>
              </a:rPr>
              <a:t>“</a:t>
            </a:r>
            <a:r>
              <a:rPr lang="en-US">
                <a:latin typeface="Arial" charset="0"/>
              </a:rPr>
              <a:t>C</a:t>
            </a:r>
            <a:r>
              <a:rPr lang="ja-JP" altLang="en-US">
                <a:latin typeface="Arial" charset="0"/>
              </a:rPr>
              <a:t>”</a:t>
            </a:r>
            <a:r>
              <a:rPr lang="en-US">
                <a:latin typeface="Arial" charset="0"/>
              </a:rPr>
              <a:t> menu.</a:t>
            </a: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endParaRPr lang="en-US">
              <a:latin typeface="Arial" charset="0"/>
            </a:endParaRPr>
          </a:p>
          <a:p>
            <a:pPr marL="0" indent="0"/>
            <a:r>
              <a:rPr lang="en-US">
                <a:latin typeface="Arial" charset="0"/>
              </a:rPr>
              <a:t>If you make mistakes while entering defects, you can correct those mistakes here.</a:t>
            </a:r>
          </a:p>
        </p:txBody>
      </p:sp>
      <p:pic>
        <p:nvPicPr>
          <p:cNvPr id="35844" name="Picture 2" descr="C:\Tuma\psp\PFA Dash Slides\Images\defect-log-edit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5" y="2219208"/>
            <a:ext cx="7351713" cy="2054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2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atin typeface="Arial" charset="0"/>
              </a:rPr>
              <a:t>Defect-Type Standard</a:t>
            </a:r>
          </a:p>
        </p:txBody>
      </p:sp>
      <p:sp>
        <p:nvSpPr>
          <p:cNvPr id="2" name="Content Placeholder 1"/>
          <p:cNvSpPr>
            <a:spLocks noGrp="1"/>
          </p:cNvSpPr>
          <p:nvPr>
            <p:ph sz="half" idx="1"/>
          </p:nvPr>
        </p:nvSpPr>
        <p:spPr/>
        <p:txBody>
          <a:bodyPr/>
          <a:lstStyle/>
          <a:p>
            <a:r>
              <a:rPr lang="en-US" dirty="0">
                <a:latin typeface="Arial" charset="0"/>
              </a:rPr>
              <a:t>The PSP Defect Type standard is personal.  </a:t>
            </a:r>
          </a:p>
          <a:p>
            <a:r>
              <a:rPr lang="en-US" dirty="0">
                <a:latin typeface="Arial" charset="0"/>
              </a:rPr>
              <a:t>You may update it as needed, but try using it as is for the first few programs.</a:t>
            </a:r>
          </a:p>
          <a:p>
            <a:r>
              <a:rPr lang="en-US" dirty="0">
                <a:latin typeface="Arial" charset="0"/>
              </a:rPr>
              <a:t>It is important to be consistent in selecting the defect type in the Defect Recording Log</a:t>
            </a:r>
            <a:r>
              <a:rPr lang="en-US" dirty="0" smtClean="0">
                <a:latin typeface="Arial" charset="0"/>
              </a:rPr>
              <a:t>.</a:t>
            </a:r>
            <a:endParaRPr lang="en-US" dirty="0">
              <a:latin typeface="Arial" charset="0"/>
            </a:endParaRPr>
          </a:p>
        </p:txBody>
      </p:sp>
      <p:pic>
        <p:nvPicPr>
          <p:cNvPr id="36868" name="Picture 5" descr="C:\Tuma\psp\PFA Dash Slides\Images\defect-type-standar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040088"/>
            <a:ext cx="4198721" cy="3321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9767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eaLnBrk="1" hangingPunct="1"/>
            <a:r>
              <a:rPr lang="en-US">
                <a:latin typeface="Arial" charset="0"/>
              </a:rPr>
              <a:t>The PSP0 Postmortem Phase - 1</a:t>
            </a:r>
          </a:p>
        </p:txBody>
      </p:sp>
      <p:sp>
        <p:nvSpPr>
          <p:cNvPr id="37891" name="Rectangle 3"/>
          <p:cNvSpPr>
            <a:spLocks noGrp="1" noChangeArrowheads="1"/>
          </p:cNvSpPr>
          <p:nvPr>
            <p:ph idx="1"/>
          </p:nvPr>
        </p:nvSpPr>
        <p:spPr/>
        <p:txBody>
          <a:bodyPr/>
          <a:lstStyle/>
          <a:p>
            <a:pPr marL="0" indent="0" eaLnBrk="1" hangingPunct="1"/>
            <a:r>
              <a:rPr lang="en-US">
                <a:latin typeface="Arial" charset="0"/>
              </a:rPr>
              <a:t>The last phase of the PSP0 process is the postmortem phase.</a:t>
            </a:r>
          </a:p>
          <a:p>
            <a:pPr marL="0" indent="0" eaLnBrk="1" hangingPunct="1"/>
            <a:r>
              <a:rPr lang="en-US">
                <a:latin typeface="Arial" charset="0"/>
              </a:rPr>
              <a:t>The purpose of the PSP0 postmortem phase is to make sure your time and defect data are accurate, complete and consistent.</a:t>
            </a:r>
          </a:p>
          <a:p>
            <a:pPr marL="0" indent="0" eaLnBrk="1" hangingPunct="1"/>
            <a:endParaRPr lang="en-US">
              <a:latin typeface="Arial" charset="0"/>
            </a:endParaRPr>
          </a:p>
        </p:txBody>
      </p:sp>
      <p:pic>
        <p:nvPicPr>
          <p:cNvPr id="37892" name="Picture 2" descr="C:\Tuma\psp\PFA Dash Slides\My Edits to the Process tutorials\Images\Using PSP0\psp0-postmortem-script.png"/>
          <p:cNvPicPr>
            <a:picLocks noChangeAspect="1" noChangeArrowheads="1"/>
          </p:cNvPicPr>
          <p:nvPr/>
        </p:nvPicPr>
        <p:blipFill>
          <a:blip r:embed="rId3">
            <a:extLst>
              <a:ext uri="{28A0092B-C50C-407E-A947-70E740481C1C}">
                <a14:useLocalDpi xmlns:a14="http://schemas.microsoft.com/office/drawing/2010/main" val="0"/>
              </a:ext>
            </a:extLst>
          </a:blip>
          <a:srcRect t="10832"/>
          <a:stretch>
            <a:fillRect/>
          </a:stretch>
        </p:blipFill>
        <p:spPr bwMode="auto">
          <a:xfrm>
            <a:off x="388938" y="2611730"/>
            <a:ext cx="7764463" cy="3522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893" name="TextBox 5"/>
          <p:cNvSpPr txBox="1">
            <a:spLocks noChangeArrowheads="1"/>
          </p:cNvSpPr>
          <p:nvPr/>
        </p:nvSpPr>
        <p:spPr bwMode="auto">
          <a:xfrm>
            <a:off x="322263" y="2356143"/>
            <a:ext cx="18192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1200" b="1">
                <a:latin typeface="Times New Roman" charset="0"/>
                <a:cs typeface="Times New Roman" charset="0"/>
              </a:rPr>
              <a:t>PSP0 Postmortem Script</a:t>
            </a:r>
          </a:p>
        </p:txBody>
      </p:sp>
    </p:spTree>
    <p:extLst>
      <p:ext uri="{BB962C8B-B14F-4D97-AF65-F5344CB8AC3E}">
        <p14:creationId xmlns:p14="http://schemas.microsoft.com/office/powerpoint/2010/main" val="2345799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5" descr="C:\Tuma\psp\PFA Dash Slides\Images\program-1-pps-complet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340" y="1123951"/>
            <a:ext cx="2765375" cy="39995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16" name="Picture 5" descr="C:\Tuma\psp\PFA Dash Slides\My Edits to the Process tutorials\Images\Using PSP0\psp0-postmortem-step-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6304" y="1656440"/>
            <a:ext cx="5446247" cy="728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Content Placeholder 3"/>
          <p:cNvSpPr>
            <a:spLocks noGrp="1"/>
          </p:cNvSpPr>
          <p:nvPr>
            <p:ph sz="half" idx="1"/>
          </p:nvPr>
        </p:nvSpPr>
        <p:spPr/>
        <p:txBody>
          <a:bodyPr/>
          <a:lstStyle/>
          <a:p>
            <a:pPr eaLnBrk="0" hangingPunct="0">
              <a:lnSpc>
                <a:spcPts val="2000"/>
              </a:lnSpc>
              <a:spcBef>
                <a:spcPct val="0"/>
              </a:spcBef>
              <a:defRPr/>
            </a:pPr>
            <a:r>
              <a:rPr lang="en-US" sz="1800" dirty="0">
                <a:ea typeface="ＭＳ Ｐゴシック" pitchFamily="34" charset="-128"/>
              </a:rPr>
              <a:t>Click on the </a:t>
            </a:r>
            <a:r>
              <a:rPr lang="en-US" sz="1800" u="sng" dirty="0">
                <a:solidFill>
                  <a:srgbClr val="0000FF"/>
                </a:solidFill>
                <a:ea typeface="ＭＳ Ｐゴシック" pitchFamily="34" charset="-128"/>
              </a:rPr>
              <a:t>Project Plan Summary</a:t>
            </a:r>
            <a:r>
              <a:rPr lang="en-US" sz="1800" dirty="0">
                <a:ea typeface="ＭＳ Ｐゴシック" pitchFamily="34" charset="-128"/>
              </a:rPr>
              <a:t> hyperlink in the Postmortem script.</a:t>
            </a:r>
          </a:p>
          <a:p>
            <a:pPr eaLnBrk="0" hangingPunct="0">
              <a:lnSpc>
                <a:spcPts val="2000"/>
              </a:lnSpc>
              <a:spcBef>
                <a:spcPts val="7200"/>
              </a:spcBef>
              <a:defRPr/>
            </a:pPr>
            <a:r>
              <a:rPr lang="en-US" sz="1800" dirty="0">
                <a:ea typeface="ＭＳ Ｐゴシック" pitchFamily="34" charset="-128"/>
              </a:rPr>
              <a:t>All data in the </a:t>
            </a:r>
            <a:r>
              <a:rPr lang="en-US" sz="1800" i="1" dirty="0">
                <a:ea typeface="ＭＳ Ｐゴシック" pitchFamily="34" charset="-128"/>
              </a:rPr>
              <a:t>Actual </a:t>
            </a:r>
            <a:r>
              <a:rPr lang="en-US" sz="1800" dirty="0">
                <a:ea typeface="ＭＳ Ｐゴシック" pitchFamily="34" charset="-128"/>
              </a:rPr>
              <a:t>columns are filled in automatically from the time and defect logs.</a:t>
            </a:r>
          </a:p>
          <a:p>
            <a:pPr eaLnBrk="0" hangingPunct="0">
              <a:lnSpc>
                <a:spcPts val="2000"/>
              </a:lnSpc>
              <a:spcBef>
                <a:spcPts val="1200"/>
              </a:spcBef>
              <a:defRPr/>
            </a:pPr>
            <a:r>
              <a:rPr lang="en-US" sz="1800" dirty="0">
                <a:ea typeface="ＭＳ Ｐゴシック" pitchFamily="34" charset="-128"/>
              </a:rPr>
              <a:t>Time in phase</a:t>
            </a:r>
          </a:p>
          <a:p>
            <a:pPr marL="465138" lvl="1" indent="-227013" eaLnBrk="0" hangingPunct="0">
              <a:lnSpc>
                <a:spcPts val="2000"/>
              </a:lnSpc>
              <a:spcBef>
                <a:spcPct val="0"/>
              </a:spcBef>
              <a:buFontTx/>
              <a:buChar char="•"/>
              <a:defRPr/>
            </a:pPr>
            <a:r>
              <a:rPr lang="en-US" sz="1800" dirty="0">
                <a:ea typeface="ＭＳ Ｐゴシック" pitchFamily="34" charset="-128"/>
              </a:rPr>
              <a:t>Actual time</a:t>
            </a:r>
          </a:p>
          <a:p>
            <a:pPr marL="465138" lvl="1" indent="-227013" eaLnBrk="0" hangingPunct="0">
              <a:lnSpc>
                <a:spcPts val="2000"/>
              </a:lnSpc>
              <a:spcBef>
                <a:spcPct val="0"/>
              </a:spcBef>
              <a:buFontTx/>
              <a:buChar char="•"/>
              <a:defRPr/>
            </a:pPr>
            <a:r>
              <a:rPr lang="en-US" sz="1800" dirty="0">
                <a:ea typeface="ＭＳ Ｐゴシック" pitchFamily="34" charset="-128"/>
              </a:rPr>
              <a:t>To Date time</a:t>
            </a:r>
          </a:p>
          <a:p>
            <a:pPr marL="465138" lvl="1" indent="-227013" eaLnBrk="0" hangingPunct="0">
              <a:lnSpc>
                <a:spcPts val="2000"/>
              </a:lnSpc>
              <a:spcBef>
                <a:spcPct val="0"/>
              </a:spcBef>
              <a:buFontTx/>
              <a:buChar char="•"/>
              <a:defRPr/>
            </a:pPr>
            <a:r>
              <a:rPr lang="en-US" sz="1800" dirty="0">
                <a:ea typeface="ＭＳ Ｐゴシック" pitchFamily="34" charset="-128"/>
              </a:rPr>
              <a:t>To Date % time</a:t>
            </a:r>
          </a:p>
          <a:p>
            <a:pPr>
              <a:lnSpc>
                <a:spcPts val="2000"/>
              </a:lnSpc>
              <a:spcBef>
                <a:spcPts val="1200"/>
              </a:spcBef>
              <a:defRPr/>
            </a:pPr>
            <a:r>
              <a:rPr lang="en-US" sz="1800" dirty="0">
                <a:ea typeface="ＭＳ Ｐゴシック" pitchFamily="34" charset="-128"/>
              </a:rPr>
              <a:t>Defects injected and removed in phase</a:t>
            </a:r>
          </a:p>
          <a:p>
            <a:pPr marL="465138" lvl="1" indent="-227013">
              <a:lnSpc>
                <a:spcPts val="2000"/>
              </a:lnSpc>
              <a:spcBef>
                <a:spcPct val="0"/>
              </a:spcBef>
              <a:buFontTx/>
              <a:buChar char="•"/>
              <a:defRPr/>
            </a:pPr>
            <a:r>
              <a:rPr lang="en-US" sz="1800" dirty="0">
                <a:ea typeface="ＭＳ Ｐゴシック" pitchFamily="34" charset="-128"/>
              </a:rPr>
              <a:t>Actual defects</a:t>
            </a:r>
          </a:p>
          <a:p>
            <a:pPr marL="465138" lvl="1" indent="-227013">
              <a:lnSpc>
                <a:spcPts val="2000"/>
              </a:lnSpc>
              <a:spcBef>
                <a:spcPct val="0"/>
              </a:spcBef>
              <a:buFontTx/>
              <a:buChar char="•"/>
              <a:defRPr/>
            </a:pPr>
            <a:r>
              <a:rPr lang="en-US" sz="1800" dirty="0">
                <a:ea typeface="ＭＳ Ｐゴシック" pitchFamily="34" charset="-128"/>
              </a:rPr>
              <a:t>To Date defects</a:t>
            </a:r>
          </a:p>
          <a:p>
            <a:pPr marL="465138" lvl="1" indent="-227013">
              <a:lnSpc>
                <a:spcPts val="2000"/>
              </a:lnSpc>
              <a:spcBef>
                <a:spcPct val="0"/>
              </a:spcBef>
              <a:buFontTx/>
              <a:buChar char="•"/>
              <a:defRPr/>
            </a:pPr>
            <a:r>
              <a:rPr lang="en-US" sz="1800" dirty="0">
                <a:ea typeface="ＭＳ Ｐゴシック" pitchFamily="34" charset="-128"/>
              </a:rPr>
              <a:t>To Date % defects</a:t>
            </a:r>
          </a:p>
          <a:p>
            <a:pPr marL="7938" indent="-227013">
              <a:lnSpc>
                <a:spcPts val="2000"/>
              </a:lnSpc>
              <a:spcBef>
                <a:spcPts val="1200"/>
              </a:spcBef>
              <a:defRPr/>
            </a:pPr>
            <a:r>
              <a:rPr lang="en-US" sz="1800" dirty="0">
                <a:ea typeface="ＭＳ Ｐゴシック" pitchFamily="34" charset="-128"/>
              </a:rPr>
              <a:t>Review the numbers to ensure that they look correct</a:t>
            </a:r>
            <a:r>
              <a:rPr lang="en-US" sz="1800" dirty="0" smtClean="0">
                <a:ea typeface="ＭＳ Ｐゴシック" pitchFamily="34" charset="-128"/>
              </a:rPr>
              <a:t>.</a:t>
            </a:r>
            <a:endParaRPr lang="en-US" sz="1800" dirty="0">
              <a:ea typeface="ＭＳ Ｐゴシック" pitchFamily="34" charset="-128"/>
            </a:endParaRPr>
          </a:p>
        </p:txBody>
      </p:sp>
      <p:sp>
        <p:nvSpPr>
          <p:cNvPr id="38917" name="Title 7"/>
          <p:cNvSpPr>
            <a:spLocks noGrp="1"/>
          </p:cNvSpPr>
          <p:nvPr>
            <p:ph type="title"/>
          </p:nvPr>
        </p:nvSpPr>
        <p:spPr/>
        <p:txBody>
          <a:bodyPr>
            <a:normAutofit/>
          </a:bodyPr>
          <a:lstStyle/>
          <a:p>
            <a:r>
              <a:rPr lang="en-US">
                <a:latin typeface="Arial" charset="0"/>
              </a:rPr>
              <a:t>The PSP0 Postmortem Phase - 2</a:t>
            </a:r>
          </a:p>
        </p:txBody>
      </p:sp>
    </p:spTree>
    <p:extLst>
      <p:ext uri="{BB962C8B-B14F-4D97-AF65-F5344CB8AC3E}">
        <p14:creationId xmlns:p14="http://schemas.microsoft.com/office/powerpoint/2010/main" val="3509090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en-US">
                <a:latin typeface="Arial" charset="0"/>
              </a:rPr>
              <a:t>The PSP0 Postmortem Phase - 3</a:t>
            </a:r>
          </a:p>
        </p:txBody>
      </p:sp>
      <p:sp>
        <p:nvSpPr>
          <p:cNvPr id="39939" name="Rectangle 3"/>
          <p:cNvSpPr>
            <a:spLocks noGrp="1" noChangeArrowheads="1"/>
          </p:cNvSpPr>
          <p:nvPr>
            <p:ph idx="1"/>
          </p:nvPr>
        </p:nvSpPr>
        <p:spPr/>
        <p:txBody>
          <a:bodyPr/>
          <a:lstStyle/>
          <a:p>
            <a:pPr marL="0" indent="0" eaLnBrk="1" hangingPunct="1"/>
            <a:r>
              <a:rPr lang="en-US">
                <a:latin typeface="Arial" charset="0"/>
              </a:rPr>
              <a:t>Click your browser</a:t>
            </a:r>
            <a:r>
              <a:rPr lang="ja-JP" altLang="en-US">
                <a:latin typeface="Arial" charset="0"/>
              </a:rPr>
              <a:t>’</a:t>
            </a:r>
            <a:r>
              <a:rPr lang="en-US">
                <a:latin typeface="Arial" charset="0"/>
              </a:rPr>
              <a:t>s back button to return to the PSP0 Postmortem Script.  Then click the hyperlink to the </a:t>
            </a:r>
            <a:r>
              <a:rPr lang="en-US" u="sng">
                <a:solidFill>
                  <a:srgbClr val="0000FF"/>
                </a:solidFill>
                <a:latin typeface="Arial" charset="0"/>
              </a:rPr>
              <a:t>Defect Recording Log</a:t>
            </a:r>
            <a:r>
              <a:rPr lang="en-US">
                <a:latin typeface="Arial" charset="0"/>
              </a:rPr>
              <a:t>.</a:t>
            </a: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r>
              <a:rPr lang="en-US">
                <a:latin typeface="Arial" charset="0"/>
              </a:rPr>
              <a:t>Review the data in the defect log.</a:t>
            </a:r>
          </a:p>
          <a:p>
            <a:pPr marL="627063" lvl="1" indent="-227013" eaLnBrk="1" hangingPunct="1">
              <a:buFont typeface="Arial" charset="0"/>
              <a:buChar char="•"/>
            </a:pPr>
            <a:r>
              <a:rPr lang="en-US">
                <a:latin typeface="Arial" charset="0"/>
              </a:rPr>
              <a:t>If any information is inconsistent, use the Defect Log Editor to make corrections. </a:t>
            </a:r>
          </a:p>
          <a:p>
            <a:pPr marL="627063" lvl="1" indent="-227013" eaLnBrk="1" hangingPunct="1">
              <a:buFont typeface="Arial" charset="0"/>
              <a:buChar char="•"/>
            </a:pPr>
            <a:r>
              <a:rPr lang="en-US">
                <a:latin typeface="Arial" charset="0"/>
              </a:rPr>
              <a:t>If any defects are missing, click the Defect button on the dashboard toolbar to add them.</a:t>
            </a:r>
          </a:p>
          <a:p>
            <a:pPr marL="0" indent="0" eaLnBrk="1" hangingPunct="1"/>
            <a:endParaRPr lang="en-US">
              <a:latin typeface="Arial" charset="0"/>
            </a:endParaRPr>
          </a:p>
        </p:txBody>
      </p:sp>
      <p:pic>
        <p:nvPicPr>
          <p:cNvPr id="39940" name="Picture 2" descr="C:\Tuma\psp\PFA Dash Slides\My Edits to the Process tutorials\Images\Using PSP0\psp0-postmortem-ste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7950" y="2478088"/>
            <a:ext cx="5900738" cy="1320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521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US">
                <a:latin typeface="Arial" charset="0"/>
              </a:rPr>
              <a:t>The PSP0 Postmortem Phase - 4</a:t>
            </a:r>
          </a:p>
        </p:txBody>
      </p:sp>
      <p:sp>
        <p:nvSpPr>
          <p:cNvPr id="40963" name="Rectangle 3"/>
          <p:cNvSpPr>
            <a:spLocks noGrp="1" noChangeArrowheads="1"/>
          </p:cNvSpPr>
          <p:nvPr>
            <p:ph idx="1"/>
          </p:nvPr>
        </p:nvSpPr>
        <p:spPr/>
        <p:txBody>
          <a:bodyPr/>
          <a:lstStyle/>
          <a:p>
            <a:pPr marL="0" indent="0" eaLnBrk="1" hangingPunct="1"/>
            <a:r>
              <a:rPr lang="en-US" dirty="0">
                <a:latin typeface="Arial" charset="0"/>
              </a:rPr>
              <a:t>Click your browser</a:t>
            </a:r>
            <a:r>
              <a:rPr lang="ja-JP" altLang="en-US" dirty="0">
                <a:latin typeface="Arial" charset="0"/>
              </a:rPr>
              <a:t>’</a:t>
            </a:r>
            <a:r>
              <a:rPr lang="en-US" dirty="0">
                <a:latin typeface="Arial" charset="0"/>
              </a:rPr>
              <a:t>s back button to return to the PSP0 Postmortem Script.  Then click the hyperlink to the </a:t>
            </a:r>
            <a:r>
              <a:rPr lang="en-US" dirty="0" smtClean="0">
                <a:latin typeface="Arial" charset="0"/>
              </a:rPr>
              <a:t/>
            </a:r>
            <a:br>
              <a:rPr lang="en-US" dirty="0" smtClean="0">
                <a:latin typeface="Arial" charset="0"/>
              </a:rPr>
            </a:br>
            <a:r>
              <a:rPr lang="en-US" u="sng" dirty="0" smtClean="0">
                <a:solidFill>
                  <a:srgbClr val="0000FF"/>
                </a:solidFill>
                <a:latin typeface="Arial" charset="0"/>
              </a:rPr>
              <a:t>Time </a:t>
            </a:r>
            <a:r>
              <a:rPr lang="en-US" u="sng" dirty="0">
                <a:solidFill>
                  <a:srgbClr val="0000FF"/>
                </a:solidFill>
                <a:latin typeface="Arial" charset="0"/>
              </a:rPr>
              <a:t>Recording Log</a:t>
            </a:r>
            <a:r>
              <a:rPr lang="en-US" dirty="0">
                <a:latin typeface="Arial" charset="0"/>
              </a:rPr>
              <a:t>.</a:t>
            </a: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r>
              <a:rPr lang="en-US" dirty="0">
                <a:latin typeface="Arial" charset="0"/>
              </a:rPr>
              <a:t>Review the data in the time log, and ensure that it looks accurate.  If you forgot to start or stop the timer, use the Time Log Editor to make corrections.</a:t>
            </a:r>
          </a:p>
          <a:p>
            <a:pPr marL="0" indent="0" eaLnBrk="1" hangingPunct="1"/>
            <a:endParaRPr lang="en-US" dirty="0">
              <a:latin typeface="Arial" charset="0"/>
            </a:endParaRPr>
          </a:p>
        </p:txBody>
      </p:sp>
      <p:pic>
        <p:nvPicPr>
          <p:cNvPr id="40964" name="Picture 2" descr="C:\Tuma\psp\PFA Dash Slides\My Edits to the Process tutorials\Images\Using PSP0\psp0-postmortem-step-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800" y="2519363"/>
            <a:ext cx="5851525" cy="71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8335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p:txBody>
          <a:bodyPr/>
          <a:lstStyle/>
          <a:p>
            <a:pPr eaLnBrk="1" hangingPunct="1"/>
            <a:r>
              <a:rPr lang="en-US">
                <a:latin typeface="Arial" charset="0"/>
              </a:rPr>
              <a:t>PSP0 Objectives</a:t>
            </a:r>
          </a:p>
        </p:txBody>
      </p:sp>
      <p:sp>
        <p:nvSpPr>
          <p:cNvPr id="2" name="Content Placeholder 1"/>
          <p:cNvSpPr>
            <a:spLocks noGrp="1"/>
          </p:cNvSpPr>
          <p:nvPr>
            <p:ph sz="half" idx="1"/>
          </p:nvPr>
        </p:nvSpPr>
        <p:spPr>
          <a:xfrm>
            <a:off x="4659216" y="1076898"/>
            <a:ext cx="4065683" cy="5161182"/>
          </a:xfrm>
        </p:spPr>
        <p:txBody>
          <a:bodyPr>
            <a:normAutofit/>
          </a:bodyPr>
          <a:lstStyle/>
          <a:p>
            <a:pPr>
              <a:lnSpc>
                <a:spcPct val="90000"/>
              </a:lnSpc>
            </a:pPr>
            <a:r>
              <a:rPr lang="en-US" dirty="0">
                <a:latin typeface="Arial" charset="0"/>
              </a:rPr>
              <a:t>The PSP is introduced in steps.</a:t>
            </a:r>
          </a:p>
          <a:p>
            <a:pPr>
              <a:lnSpc>
                <a:spcPct val="90000"/>
              </a:lnSpc>
            </a:pPr>
            <a:r>
              <a:rPr lang="en-US" dirty="0">
                <a:latin typeface="Arial" charset="0"/>
              </a:rPr>
              <a:t>PSP0 is the first step in the introduction.</a:t>
            </a:r>
          </a:p>
          <a:p>
            <a:pPr>
              <a:lnSpc>
                <a:spcPct val="90000"/>
              </a:lnSpc>
            </a:pPr>
            <a:r>
              <a:rPr lang="en-US" dirty="0">
                <a:latin typeface="Arial" charset="0"/>
              </a:rPr>
              <a:t>The objectives for PSP0 are to</a:t>
            </a:r>
          </a:p>
          <a:p>
            <a:pPr lvl="1">
              <a:lnSpc>
                <a:spcPct val="90000"/>
              </a:lnSpc>
            </a:pPr>
            <a:r>
              <a:rPr lang="en-US" dirty="0">
                <a:latin typeface="Arial" charset="0"/>
              </a:rPr>
              <a:t>demonstrate the use of a defined process in writing small programs</a:t>
            </a:r>
          </a:p>
          <a:p>
            <a:pPr lvl="1">
              <a:lnSpc>
                <a:spcPct val="90000"/>
              </a:lnSpc>
            </a:pPr>
            <a:r>
              <a:rPr lang="en-US" dirty="0">
                <a:latin typeface="Arial" charset="0"/>
              </a:rPr>
              <a:t>incorporate basic measurements in the software development process</a:t>
            </a:r>
          </a:p>
          <a:p>
            <a:pPr lvl="1">
              <a:lnSpc>
                <a:spcPct val="90000"/>
              </a:lnSpc>
            </a:pPr>
            <a:r>
              <a:rPr lang="en-US" dirty="0">
                <a:latin typeface="Arial" charset="0"/>
              </a:rPr>
              <a:t>require minimal changes to your personal </a:t>
            </a:r>
            <a:r>
              <a:rPr lang="en-US" dirty="0" smtClean="0">
                <a:latin typeface="Arial" charset="0"/>
              </a:rPr>
              <a:t>practices</a:t>
            </a:r>
            <a:endParaRPr lang="en-US" dirty="0">
              <a:latin typeface="Arial" charset="0"/>
            </a:endParaRPr>
          </a:p>
        </p:txBody>
      </p:sp>
      <p:sp>
        <p:nvSpPr>
          <p:cNvPr id="22" name="AutoShape 41"/>
          <p:cNvSpPr>
            <a:spLocks noChangeAspect="1" noChangeArrowheads="1" noTextEdit="1"/>
          </p:cNvSpPr>
          <p:nvPr/>
        </p:nvSpPr>
        <p:spPr bwMode="auto">
          <a:xfrm>
            <a:off x="484268" y="1123950"/>
            <a:ext cx="4119482" cy="3625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solidFill>
                <a:schemeClr val="accent6"/>
              </a:solidFill>
              <a:latin typeface="Arial"/>
              <a:cs typeface="Arial"/>
            </a:endParaRPr>
          </a:p>
        </p:txBody>
      </p:sp>
      <p:grpSp>
        <p:nvGrpSpPr>
          <p:cNvPr id="23" name="Group 22"/>
          <p:cNvGrpSpPr/>
          <p:nvPr/>
        </p:nvGrpSpPr>
        <p:grpSpPr>
          <a:xfrm>
            <a:off x="1237773" y="3605745"/>
            <a:ext cx="1585972" cy="792986"/>
            <a:chOff x="1212255" y="3240023"/>
            <a:chExt cx="1585972" cy="792986"/>
          </a:xfrm>
        </p:grpSpPr>
        <p:sp>
          <p:nvSpPr>
            <p:cNvPr id="24" name="Rectangle 42"/>
            <p:cNvSpPr>
              <a:spLocks noChangeArrowheads="1"/>
            </p:cNvSpPr>
            <p:nvPr/>
          </p:nvSpPr>
          <p:spPr bwMode="auto">
            <a:xfrm>
              <a:off x="1267143" y="3240023"/>
              <a:ext cx="1503640" cy="79298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25" name="Rectangle 43"/>
            <p:cNvSpPr>
              <a:spLocks noChangeArrowheads="1"/>
            </p:cNvSpPr>
            <p:nvPr/>
          </p:nvSpPr>
          <p:spPr bwMode="auto">
            <a:xfrm>
              <a:off x="1678803" y="3273245"/>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PSP1</a:t>
              </a:r>
              <a:endParaRPr lang="en-US" b="0">
                <a:solidFill>
                  <a:schemeClr val="accent6"/>
                </a:solidFill>
                <a:latin typeface="Arial"/>
                <a:cs typeface="Arial"/>
              </a:endParaRPr>
            </a:p>
          </p:txBody>
        </p:sp>
        <p:sp>
          <p:nvSpPr>
            <p:cNvPr id="26" name="Rectangle 44"/>
            <p:cNvSpPr>
              <a:spLocks noChangeArrowheads="1"/>
            </p:cNvSpPr>
            <p:nvPr/>
          </p:nvSpPr>
          <p:spPr bwMode="auto">
            <a:xfrm>
              <a:off x="1212255" y="3569350"/>
              <a:ext cx="158597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a:solidFill>
                    <a:schemeClr val="accent6"/>
                  </a:solidFill>
                  <a:latin typeface="Arial"/>
                  <a:cs typeface="Arial"/>
                </a:rPr>
                <a:t>Planning and Tracking</a:t>
              </a:r>
              <a:endParaRPr lang="en-US" b="0">
                <a:solidFill>
                  <a:schemeClr val="accent6"/>
                </a:solidFill>
                <a:latin typeface="Arial"/>
                <a:cs typeface="Arial"/>
              </a:endParaRPr>
            </a:p>
          </p:txBody>
        </p:sp>
      </p:grpSp>
      <p:grpSp>
        <p:nvGrpSpPr>
          <p:cNvPr id="27" name="Group 26"/>
          <p:cNvGrpSpPr/>
          <p:nvPr/>
        </p:nvGrpSpPr>
        <p:grpSpPr>
          <a:xfrm>
            <a:off x="2125609" y="2329459"/>
            <a:ext cx="1468974" cy="891206"/>
            <a:chOff x="2076017" y="2097488"/>
            <a:chExt cx="1468974" cy="891206"/>
          </a:xfrm>
        </p:grpSpPr>
        <p:sp>
          <p:nvSpPr>
            <p:cNvPr id="28" name="Rectangle 46"/>
            <p:cNvSpPr>
              <a:spLocks noChangeArrowheads="1"/>
            </p:cNvSpPr>
            <p:nvPr/>
          </p:nvSpPr>
          <p:spPr bwMode="auto">
            <a:xfrm>
              <a:off x="2076017" y="2097488"/>
              <a:ext cx="1468974" cy="89120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29" name="Rectangle 47"/>
            <p:cNvSpPr>
              <a:spLocks noChangeArrowheads="1"/>
            </p:cNvSpPr>
            <p:nvPr/>
          </p:nvSpPr>
          <p:spPr bwMode="auto">
            <a:xfrm>
              <a:off x="2470344" y="2247708"/>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PSP2</a:t>
              </a:r>
              <a:endParaRPr lang="en-US" b="0">
                <a:solidFill>
                  <a:schemeClr val="accent6"/>
                </a:solidFill>
                <a:latin typeface="Arial"/>
                <a:cs typeface="Arial"/>
              </a:endParaRPr>
            </a:p>
          </p:txBody>
        </p:sp>
        <p:sp>
          <p:nvSpPr>
            <p:cNvPr id="30" name="Rectangle 48"/>
            <p:cNvSpPr>
              <a:spLocks noChangeArrowheads="1"/>
            </p:cNvSpPr>
            <p:nvPr/>
          </p:nvSpPr>
          <p:spPr bwMode="auto">
            <a:xfrm>
              <a:off x="2204571" y="2545258"/>
              <a:ext cx="1301607"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dirty="0">
                  <a:solidFill>
                    <a:schemeClr val="accent6"/>
                  </a:solidFill>
                  <a:latin typeface="Arial"/>
                  <a:cs typeface="Arial"/>
                </a:rPr>
                <a:t>Quality Management</a:t>
              </a:r>
              <a:endParaRPr lang="en-US" b="0" dirty="0">
                <a:solidFill>
                  <a:schemeClr val="accent6"/>
                </a:solidFill>
                <a:latin typeface="Arial"/>
                <a:cs typeface="Arial"/>
              </a:endParaRPr>
            </a:p>
          </p:txBody>
        </p:sp>
      </p:grpSp>
      <p:grpSp>
        <p:nvGrpSpPr>
          <p:cNvPr id="31" name="Group 30"/>
          <p:cNvGrpSpPr/>
          <p:nvPr/>
        </p:nvGrpSpPr>
        <p:grpSpPr>
          <a:xfrm>
            <a:off x="2896447" y="1134060"/>
            <a:ext cx="1613416" cy="810319"/>
            <a:chOff x="2896447" y="1134060"/>
            <a:chExt cx="1613416" cy="810319"/>
          </a:xfrm>
        </p:grpSpPr>
        <p:sp>
          <p:nvSpPr>
            <p:cNvPr id="32" name="Rectangle 50"/>
            <p:cNvSpPr>
              <a:spLocks noChangeArrowheads="1"/>
            </p:cNvSpPr>
            <p:nvPr/>
          </p:nvSpPr>
          <p:spPr bwMode="auto">
            <a:xfrm>
              <a:off x="2896447" y="1134060"/>
              <a:ext cx="1613416" cy="810319"/>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33" name="Rectangle 51"/>
            <p:cNvSpPr>
              <a:spLocks noChangeArrowheads="1"/>
            </p:cNvSpPr>
            <p:nvPr/>
          </p:nvSpPr>
          <p:spPr bwMode="auto">
            <a:xfrm>
              <a:off x="3443882" y="1243836"/>
              <a:ext cx="573631"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TSP</a:t>
              </a:r>
              <a:endParaRPr lang="en-US" b="0">
                <a:solidFill>
                  <a:schemeClr val="accent6"/>
                </a:solidFill>
                <a:latin typeface="Arial"/>
                <a:cs typeface="Arial"/>
              </a:endParaRPr>
            </a:p>
          </p:txBody>
        </p:sp>
        <p:sp>
          <p:nvSpPr>
            <p:cNvPr id="34" name="Rectangle 52"/>
            <p:cNvSpPr>
              <a:spLocks noChangeArrowheads="1"/>
            </p:cNvSpPr>
            <p:nvPr/>
          </p:nvSpPr>
          <p:spPr bwMode="auto">
            <a:xfrm>
              <a:off x="3127554" y="1541387"/>
              <a:ext cx="1191883"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a:solidFill>
                    <a:schemeClr val="accent6"/>
                  </a:solidFill>
                  <a:latin typeface="Arial"/>
                  <a:cs typeface="Arial"/>
                </a:rPr>
                <a:t>Team development</a:t>
              </a:r>
              <a:endParaRPr lang="en-US" b="0">
                <a:solidFill>
                  <a:schemeClr val="accent6"/>
                </a:solidFill>
                <a:latin typeface="Arial"/>
                <a:cs typeface="Arial"/>
              </a:endParaRPr>
            </a:p>
          </p:txBody>
        </p:sp>
      </p:grpSp>
      <p:grpSp>
        <p:nvGrpSpPr>
          <p:cNvPr id="35" name="Group 34"/>
          <p:cNvGrpSpPr/>
          <p:nvPr/>
        </p:nvGrpSpPr>
        <p:grpSpPr>
          <a:xfrm>
            <a:off x="414936" y="4783811"/>
            <a:ext cx="1520973" cy="862318"/>
            <a:chOff x="414936" y="4171673"/>
            <a:chExt cx="1520973" cy="862318"/>
          </a:xfrm>
        </p:grpSpPr>
        <p:grpSp>
          <p:nvGrpSpPr>
            <p:cNvPr id="36" name="Group 63"/>
            <p:cNvGrpSpPr>
              <a:grpSpLocks/>
            </p:cNvGrpSpPr>
            <p:nvPr/>
          </p:nvGrpSpPr>
          <p:grpSpPr bwMode="auto">
            <a:xfrm>
              <a:off x="414936" y="4173117"/>
              <a:ext cx="1520973" cy="860874"/>
              <a:chOff x="1270" y="3191"/>
              <a:chExt cx="1053" cy="596"/>
            </a:xfrm>
          </p:grpSpPr>
          <p:sp>
            <p:nvSpPr>
              <p:cNvPr id="39" name="Rectangle 64"/>
              <p:cNvSpPr>
                <a:spLocks noChangeArrowheads="1"/>
              </p:cNvSpPr>
              <p:nvPr/>
            </p:nvSpPr>
            <p:spPr bwMode="auto">
              <a:xfrm>
                <a:off x="1270" y="3191"/>
                <a:ext cx="1053" cy="596"/>
              </a:xfrm>
              <a:prstGeom prst="rect">
                <a:avLst/>
              </a:prstGeom>
              <a:solidFill>
                <a:srgbClr val="FFFFFF"/>
              </a:solidFill>
              <a:ln w="9525">
                <a:solidFill>
                  <a:srgbClr val="E1041B"/>
                </a:solidFill>
                <a:miter lim="800000"/>
                <a:headEnd/>
                <a:tailEnd/>
              </a:ln>
            </p:spPr>
            <p:txBody>
              <a:bodyPr/>
              <a:lstStyle/>
              <a:p>
                <a:endParaRPr lang="en-US">
                  <a:solidFill>
                    <a:schemeClr val="accent6"/>
                  </a:solidFill>
                  <a:latin typeface="Arial"/>
                  <a:cs typeface="Arial"/>
                </a:endParaRPr>
              </a:p>
            </p:txBody>
          </p:sp>
          <p:sp>
            <p:nvSpPr>
              <p:cNvPr id="40" name="Rectangle 65"/>
              <p:cNvSpPr>
                <a:spLocks noChangeArrowheads="1"/>
              </p:cNvSpPr>
              <p:nvPr/>
            </p:nvSpPr>
            <p:spPr bwMode="auto">
              <a:xfrm>
                <a:off x="1270" y="3191"/>
                <a:ext cx="1053" cy="59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grpSp>
        <p:sp>
          <p:nvSpPr>
            <p:cNvPr id="37" name="Rectangle 66"/>
            <p:cNvSpPr>
              <a:spLocks noChangeArrowheads="1"/>
            </p:cNvSpPr>
            <p:nvPr/>
          </p:nvSpPr>
          <p:spPr bwMode="auto">
            <a:xfrm>
              <a:off x="835262" y="4171673"/>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PSP0</a:t>
              </a:r>
              <a:endParaRPr lang="en-US" b="0">
                <a:solidFill>
                  <a:schemeClr val="accent6"/>
                </a:solidFill>
                <a:latin typeface="Arial"/>
                <a:cs typeface="Arial"/>
              </a:endParaRPr>
            </a:p>
          </p:txBody>
        </p:sp>
        <p:sp>
          <p:nvSpPr>
            <p:cNvPr id="38" name="Rectangle 67"/>
            <p:cNvSpPr>
              <a:spLocks noChangeArrowheads="1"/>
            </p:cNvSpPr>
            <p:nvPr/>
          </p:nvSpPr>
          <p:spPr bwMode="auto">
            <a:xfrm>
              <a:off x="487157" y="4490890"/>
              <a:ext cx="1383753"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dirty="0">
                  <a:solidFill>
                    <a:schemeClr val="accent6"/>
                  </a:solidFill>
                  <a:latin typeface="Arial"/>
                  <a:cs typeface="Arial"/>
                </a:rPr>
                <a:t>Defining and Using </a:t>
              </a:r>
              <a:br>
                <a:rPr lang="en-US" sz="1100" dirty="0">
                  <a:solidFill>
                    <a:schemeClr val="accent6"/>
                  </a:solidFill>
                  <a:latin typeface="Arial"/>
                  <a:cs typeface="Arial"/>
                </a:rPr>
              </a:br>
              <a:r>
                <a:rPr lang="en-US" sz="1100" dirty="0">
                  <a:solidFill>
                    <a:schemeClr val="accent6"/>
                  </a:solidFill>
                  <a:latin typeface="Arial"/>
                  <a:cs typeface="Arial"/>
                </a:rPr>
                <a:t>Processes </a:t>
              </a:r>
              <a:endParaRPr lang="en-US" b="0" dirty="0">
                <a:solidFill>
                  <a:schemeClr val="accent6"/>
                </a:solidFill>
                <a:latin typeface="Arial"/>
                <a:cs typeface="Arial"/>
              </a:endParaRPr>
            </a:p>
          </p:txBody>
        </p:sp>
      </p:grpSp>
      <p:sp>
        <p:nvSpPr>
          <p:cNvPr id="41" name="Bent-Up Arrow 40"/>
          <p:cNvSpPr/>
          <p:nvPr/>
        </p:nvSpPr>
        <p:spPr>
          <a:xfrm rot="5400000" flipH="1">
            <a:off x="598514" y="4115922"/>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Bent-Up Arrow 41"/>
          <p:cNvSpPr/>
          <p:nvPr/>
        </p:nvSpPr>
        <p:spPr>
          <a:xfrm rot="5400000" flipH="1">
            <a:off x="1448269" y="2937329"/>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Bent-Up Arrow 42"/>
          <p:cNvSpPr/>
          <p:nvPr/>
        </p:nvSpPr>
        <p:spPr>
          <a:xfrm rot="5400000" flipH="1">
            <a:off x="2224926" y="1658235"/>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537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r>
              <a:rPr lang="en-US">
                <a:latin typeface="Arial" charset="0"/>
              </a:rPr>
              <a:t>The PSP0 Postmortem Phase - 5</a:t>
            </a:r>
          </a:p>
        </p:txBody>
      </p:sp>
      <p:sp>
        <p:nvSpPr>
          <p:cNvPr id="41987" name="Rectangle 3"/>
          <p:cNvSpPr>
            <a:spLocks noGrp="1" noChangeArrowheads="1"/>
          </p:cNvSpPr>
          <p:nvPr>
            <p:ph idx="1"/>
          </p:nvPr>
        </p:nvSpPr>
        <p:spPr/>
        <p:txBody>
          <a:bodyPr/>
          <a:lstStyle/>
          <a:p>
            <a:pPr marL="0" indent="0" eaLnBrk="1" hangingPunct="1"/>
            <a:r>
              <a:rPr lang="en-US" dirty="0">
                <a:latin typeface="Arial" charset="0"/>
              </a:rPr>
              <a:t>Return to the PSP0 Postmortem Script, and review the </a:t>
            </a:r>
            <a:r>
              <a:rPr lang="en-US" dirty="0" smtClean="0">
                <a:latin typeface="Arial" charset="0"/>
              </a:rPr>
              <a:t/>
            </a:r>
            <a:br>
              <a:rPr lang="en-US" dirty="0" smtClean="0">
                <a:latin typeface="Arial" charset="0"/>
              </a:rPr>
            </a:br>
            <a:r>
              <a:rPr lang="en-US" dirty="0" smtClean="0">
                <a:latin typeface="Arial" charset="0"/>
              </a:rPr>
              <a:t>Exit </a:t>
            </a:r>
            <a:r>
              <a:rPr lang="en-US" dirty="0">
                <a:latin typeface="Arial" charset="0"/>
              </a:rPr>
              <a:t>Criteria.</a:t>
            </a:r>
          </a:p>
          <a:p>
            <a:pPr marL="0" indent="0" eaLnBrk="1" hangingPunct="1"/>
            <a:endParaRPr lang="en-US" dirty="0">
              <a:latin typeface="Arial" charset="0"/>
            </a:endParaRPr>
          </a:p>
          <a:p>
            <a:pPr marL="0" indent="0" eaLnBrk="1" hangingPunct="1">
              <a:spcBef>
                <a:spcPts val="1200"/>
              </a:spcBef>
            </a:pPr>
            <a:r>
              <a:rPr lang="en-US" dirty="0" smtClean="0">
                <a:latin typeface="Arial" charset="0"/>
              </a:rPr>
              <a:t/>
            </a:r>
            <a:br>
              <a:rPr lang="en-US" dirty="0" smtClean="0">
                <a:latin typeface="Arial" charset="0"/>
              </a:rPr>
            </a:br>
            <a:endParaRPr lang="en-US" dirty="0">
              <a:latin typeface="Arial" charset="0"/>
            </a:endParaRPr>
          </a:p>
          <a:p>
            <a:pPr marL="0" indent="0" eaLnBrk="1" hangingPunct="1"/>
            <a:r>
              <a:rPr lang="en-US" dirty="0">
                <a:latin typeface="Arial" charset="0"/>
              </a:rPr>
              <a:t>If the exit criteria are met, press</a:t>
            </a:r>
            <a:br>
              <a:rPr lang="en-US" dirty="0">
                <a:latin typeface="Arial" charset="0"/>
              </a:rPr>
            </a:br>
            <a:r>
              <a:rPr lang="en-US" dirty="0">
                <a:latin typeface="Arial" charset="0"/>
              </a:rPr>
              <a:t>the pause button on the dashboard</a:t>
            </a:r>
            <a:br>
              <a:rPr lang="en-US" dirty="0">
                <a:latin typeface="Arial" charset="0"/>
              </a:rPr>
            </a:br>
            <a:r>
              <a:rPr lang="en-US" dirty="0">
                <a:latin typeface="Arial" charset="0"/>
              </a:rPr>
              <a:t>toolbar to stop logging time.</a:t>
            </a:r>
          </a:p>
          <a:p>
            <a:pPr marL="0" indent="0" eaLnBrk="1" hangingPunct="1"/>
            <a:endParaRPr lang="en-US" dirty="0">
              <a:latin typeface="Arial" charset="0"/>
            </a:endParaRPr>
          </a:p>
          <a:p>
            <a:pPr marL="0" indent="0" eaLnBrk="1" hangingPunct="1"/>
            <a:r>
              <a:rPr lang="en-US" dirty="0">
                <a:latin typeface="Arial" charset="0"/>
              </a:rPr>
              <a:t>The final step in completing your</a:t>
            </a:r>
            <a:br>
              <a:rPr lang="en-US" dirty="0">
                <a:latin typeface="Arial" charset="0"/>
              </a:rPr>
            </a:br>
            <a:r>
              <a:rPr lang="en-US" dirty="0">
                <a:latin typeface="Arial" charset="0"/>
              </a:rPr>
              <a:t>project is to mark it complete on the</a:t>
            </a:r>
            <a:br>
              <a:rPr lang="en-US" dirty="0">
                <a:latin typeface="Arial" charset="0"/>
              </a:rPr>
            </a:br>
            <a:r>
              <a:rPr lang="en-US" u="sng" dirty="0">
                <a:solidFill>
                  <a:srgbClr val="0000FF"/>
                </a:solidFill>
                <a:latin typeface="Arial" charset="0"/>
              </a:rPr>
              <a:t>Project Plan Summary</a:t>
            </a:r>
            <a:r>
              <a:rPr lang="en-US" dirty="0">
                <a:latin typeface="Arial" charset="0"/>
              </a:rPr>
              <a:t> Form.</a:t>
            </a:r>
          </a:p>
          <a:p>
            <a:pPr marL="0" indent="0" eaLnBrk="1" hangingPunct="1"/>
            <a:endParaRPr lang="en-US" dirty="0">
              <a:latin typeface="Arial" charset="0"/>
            </a:endParaRPr>
          </a:p>
        </p:txBody>
      </p:sp>
      <p:pic>
        <p:nvPicPr>
          <p:cNvPr id="41988" name="Picture 2" descr="C:\Tuma\psp\PFA Dash Slides\My Edits to the Process tutorials\Images\Using PSP0\psp0-postmortem-exit-criter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0363" y="1928110"/>
            <a:ext cx="5765800" cy="88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9" name="Picture 6" descr="C:\Tuma\psp\PFA Dash Slides\Images\program-1-pps-completion-checkbox.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8263" y="3091483"/>
            <a:ext cx="3633937" cy="31725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90" name="Oval 6"/>
          <p:cNvSpPr>
            <a:spLocks noChangeArrowheads="1"/>
          </p:cNvSpPr>
          <p:nvPr/>
        </p:nvSpPr>
        <p:spPr bwMode="auto">
          <a:xfrm>
            <a:off x="7248525" y="5008563"/>
            <a:ext cx="1069975" cy="468312"/>
          </a:xfrm>
          <a:prstGeom prst="ellipse">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l" defTabSz="0">
              <a:buFontTx/>
              <a:buChar char="•"/>
            </a:pPr>
            <a:endParaRPr lang="en-US" sz="2000"/>
          </a:p>
        </p:txBody>
      </p:sp>
    </p:spTree>
    <p:extLst>
      <p:ext uri="{BB962C8B-B14F-4D97-AF65-F5344CB8AC3E}">
        <p14:creationId xmlns:p14="http://schemas.microsoft.com/office/powerpoint/2010/main" val="1676132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pPr eaLnBrk="1" hangingPunct="1"/>
            <a:r>
              <a:rPr lang="en-US">
                <a:latin typeface="Arial" charset="0"/>
              </a:rPr>
              <a:t>Reviewing Your Assignment</a:t>
            </a:r>
          </a:p>
        </p:txBody>
      </p:sp>
      <p:sp>
        <p:nvSpPr>
          <p:cNvPr id="43011" name="Rectangle 5"/>
          <p:cNvSpPr>
            <a:spLocks noGrp="1" noChangeArrowheads="1"/>
          </p:cNvSpPr>
          <p:nvPr>
            <p:ph idx="1"/>
          </p:nvPr>
        </p:nvSpPr>
        <p:spPr/>
        <p:txBody>
          <a:bodyPr/>
          <a:lstStyle/>
          <a:p>
            <a:pPr marL="0" indent="0" eaLnBrk="1" hangingPunct="1"/>
            <a:r>
              <a:rPr lang="en-US">
                <a:latin typeface="Arial" charset="0"/>
              </a:rPr>
              <a:t>In the best tradition of PSP, please review your assignment before you submit it for grading.</a:t>
            </a:r>
          </a:p>
          <a:p>
            <a:pPr marL="0" indent="0" eaLnBrk="1" hangingPunct="1"/>
            <a:r>
              <a:rPr lang="en-US">
                <a:latin typeface="Arial" charset="0"/>
              </a:rPr>
              <a:t>A copy of the checklist that is used to grade your assignment is included in your assignment package. </a:t>
            </a:r>
          </a:p>
          <a:p>
            <a:pPr marL="0" indent="0" eaLnBrk="1" hangingPunct="1"/>
            <a:r>
              <a:rPr lang="en-US">
                <a:latin typeface="Arial" charset="0"/>
              </a:rPr>
              <a:t>Please use this same checklist to make sure your assignment is ready for submission.</a:t>
            </a:r>
          </a:p>
          <a:p>
            <a:pPr marL="0" indent="0" eaLnBrk="1" hangingPunct="1"/>
            <a:r>
              <a:rPr lang="en-US">
                <a:latin typeface="Arial" charset="0"/>
              </a:rPr>
              <a:t>Resolve any issues you find during your review.</a:t>
            </a:r>
          </a:p>
        </p:txBody>
      </p:sp>
    </p:spTree>
    <p:extLst>
      <p:ext uri="{BB962C8B-B14F-4D97-AF65-F5344CB8AC3E}">
        <p14:creationId xmlns:p14="http://schemas.microsoft.com/office/powerpoint/2010/main" val="2879369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pPr eaLnBrk="1" hangingPunct="1"/>
            <a:r>
              <a:rPr lang="en-US">
                <a:latin typeface="Arial" charset="0"/>
              </a:rPr>
              <a:t>Saving Your Data for Submission</a:t>
            </a:r>
          </a:p>
        </p:txBody>
      </p:sp>
      <p:sp>
        <p:nvSpPr>
          <p:cNvPr id="44035" name="Rectangle 4"/>
          <p:cNvSpPr>
            <a:spLocks noGrp="1" noChangeArrowheads="1"/>
          </p:cNvSpPr>
          <p:nvPr>
            <p:ph idx="1"/>
          </p:nvPr>
        </p:nvSpPr>
        <p:spPr/>
        <p:txBody>
          <a:bodyPr>
            <a:normAutofit lnSpcReduction="10000"/>
          </a:bodyPr>
          <a:lstStyle/>
          <a:p>
            <a:pPr marL="0" indent="0" eaLnBrk="1" hangingPunct="1"/>
            <a:r>
              <a:rPr lang="en-US" dirty="0">
                <a:latin typeface="Arial" charset="0"/>
              </a:rPr>
              <a:t>To export your data, click the </a:t>
            </a:r>
            <a:r>
              <a:rPr lang="ja-JP" altLang="en-US" dirty="0">
                <a:latin typeface="Arial" charset="0"/>
              </a:rPr>
              <a:t>“</a:t>
            </a:r>
            <a:r>
              <a:rPr lang="en-US" dirty="0">
                <a:latin typeface="Arial" charset="0"/>
              </a:rPr>
              <a:t>C</a:t>
            </a:r>
            <a:r>
              <a:rPr lang="ja-JP" altLang="en-US" dirty="0">
                <a:latin typeface="Arial" charset="0"/>
              </a:rPr>
              <a:t>”</a:t>
            </a:r>
            <a:r>
              <a:rPr lang="en-US" dirty="0">
                <a:latin typeface="Arial" charset="0"/>
              </a:rPr>
              <a:t> menu and choose </a:t>
            </a:r>
            <a:r>
              <a:rPr lang="ja-JP" altLang="en-US" dirty="0">
                <a:latin typeface="Arial" charset="0"/>
              </a:rPr>
              <a:t>“</a:t>
            </a:r>
            <a:r>
              <a:rPr lang="en-US" dirty="0">
                <a:latin typeface="Arial" charset="0"/>
              </a:rPr>
              <a:t>Tools </a:t>
            </a:r>
            <a:r>
              <a:rPr lang="en-US" dirty="0">
                <a:latin typeface="Times New Roman" charset="0"/>
                <a:cs typeface="Times New Roman" charset="0"/>
              </a:rPr>
              <a:t>→</a:t>
            </a:r>
            <a:r>
              <a:rPr lang="en-US" dirty="0">
                <a:latin typeface="Arial" charset="0"/>
              </a:rPr>
              <a:t> Save Data Backup.</a:t>
            </a:r>
            <a:r>
              <a:rPr lang="ja-JP" altLang="en-US" dirty="0">
                <a:latin typeface="Arial" charset="0"/>
              </a:rPr>
              <a:t>”</a:t>
            </a:r>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r>
              <a:rPr lang="en-US" dirty="0">
                <a:latin typeface="Arial" charset="0"/>
              </a:rPr>
              <a:t> </a:t>
            </a:r>
          </a:p>
          <a:p>
            <a:pPr marL="0" indent="0" eaLnBrk="1" hangingPunct="1"/>
            <a:endParaRPr lang="en-US" dirty="0" smtClean="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r>
              <a:rPr lang="en-US" dirty="0">
                <a:latin typeface="Arial" charset="0"/>
              </a:rPr>
              <a:t>This will create a ZIP file containing the process data you collected. Include that ZIP file in your submission for the assignment, along with the other materials </a:t>
            </a:r>
            <a:r>
              <a:rPr lang="en-US" dirty="0" smtClean="0">
                <a:latin typeface="Arial" charset="0"/>
              </a:rPr>
              <a:t>listed </a:t>
            </a:r>
            <a:r>
              <a:rPr lang="en-US" dirty="0">
                <a:latin typeface="Arial" charset="0"/>
              </a:rPr>
              <a:t>in the assignment kit.</a:t>
            </a:r>
          </a:p>
        </p:txBody>
      </p:sp>
      <p:pic>
        <p:nvPicPr>
          <p:cNvPr id="44036" name="Picture 6" descr="C:\Tuma\psp\PFA Dash Slides\Process tutorials\Images\Using PSP0\program-1-save-data-backu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5763" y="1830470"/>
            <a:ext cx="6062662" cy="2898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847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a:bodyPr>
          <a:lstStyle/>
          <a:p>
            <a:pPr eaLnBrk="1" hangingPunct="1"/>
            <a:r>
              <a:rPr lang="en-US">
                <a:latin typeface="Arial" charset="0"/>
              </a:rPr>
              <a:t>Ending the </a:t>
            </a:r>
            <a:r>
              <a:rPr lang="ja-JP" altLang="en-US">
                <a:latin typeface="Arial" charset="0"/>
              </a:rPr>
              <a:t>“</a:t>
            </a:r>
            <a:r>
              <a:rPr lang="en-US" i="1">
                <a:latin typeface="Arial" charset="0"/>
              </a:rPr>
              <a:t>Follow Along</a:t>
            </a:r>
            <a:r>
              <a:rPr lang="ja-JP" altLang="en-US">
                <a:latin typeface="Arial" charset="0"/>
              </a:rPr>
              <a:t>”</a:t>
            </a:r>
            <a:r>
              <a:rPr lang="en-US">
                <a:latin typeface="Arial" charset="0"/>
              </a:rPr>
              <a:t> Portion of the Tutorial</a:t>
            </a:r>
          </a:p>
        </p:txBody>
      </p:sp>
      <p:sp>
        <p:nvSpPr>
          <p:cNvPr id="9219" name="Rectangle 3"/>
          <p:cNvSpPr>
            <a:spLocks noGrp="1" noChangeArrowheads="1"/>
          </p:cNvSpPr>
          <p:nvPr>
            <p:ph idx="1"/>
          </p:nvPr>
        </p:nvSpPr>
        <p:spPr/>
        <p:txBody>
          <a:bodyPr/>
          <a:lstStyle/>
          <a:p>
            <a:pPr marL="0" indent="0" eaLnBrk="1" hangingPunct="1"/>
            <a:r>
              <a:rPr lang="en-US" sz="2000" dirty="0">
                <a:latin typeface="Arial" charset="0"/>
              </a:rPr>
              <a:t>If you have been following along in the Process Dashboard during this tutorial, you will currently have two Process Dashboard windows open.</a:t>
            </a:r>
          </a:p>
          <a:p>
            <a:pPr marL="0" indent="0" eaLnBrk="1" hangingPunct="1">
              <a:spcAft>
                <a:spcPts val="9000"/>
              </a:spcAft>
              <a:buFontTx/>
              <a:buAutoNum type="arabicPeriod"/>
            </a:pPr>
            <a:r>
              <a:rPr lang="en-US" sz="2000" dirty="0">
                <a:latin typeface="Arial" charset="0"/>
              </a:rPr>
              <a:t>The main window, which displays </a:t>
            </a:r>
            <a:r>
              <a:rPr lang="ja-JP" altLang="en-US" sz="2000" dirty="0">
                <a:latin typeface="Arial" charset="0"/>
              </a:rPr>
              <a:t>“</a:t>
            </a:r>
            <a:r>
              <a:rPr lang="en-US" sz="2000" dirty="0">
                <a:latin typeface="Arial" charset="0"/>
              </a:rPr>
              <a:t>Process Dashboard</a:t>
            </a:r>
            <a:r>
              <a:rPr lang="ja-JP" altLang="en-US" sz="2000" dirty="0">
                <a:latin typeface="Arial" charset="0"/>
              </a:rPr>
              <a:t>”</a:t>
            </a:r>
            <a:r>
              <a:rPr lang="en-US" sz="2000" dirty="0">
                <a:latin typeface="Arial" charset="0"/>
              </a:rPr>
              <a:t> in the title bar, is displaying your actual metrics data.</a:t>
            </a:r>
          </a:p>
          <a:p>
            <a:pPr marL="0" indent="0" eaLnBrk="1" hangingPunct="1">
              <a:buFontTx/>
              <a:buAutoNum type="arabicPeriod"/>
            </a:pPr>
            <a:r>
              <a:rPr lang="en-US" sz="2000" dirty="0">
                <a:latin typeface="Arial" charset="0"/>
              </a:rPr>
              <a:t>The title bar for the </a:t>
            </a:r>
            <a:r>
              <a:rPr lang="en-US" sz="2000" u="sng" dirty="0">
                <a:latin typeface="Arial" charset="0"/>
              </a:rPr>
              <a:t>second window</a:t>
            </a:r>
            <a:r>
              <a:rPr lang="en-US" sz="2000" dirty="0">
                <a:latin typeface="Arial" charset="0"/>
              </a:rPr>
              <a:t> will be displaying the name of the data backup ZIP file that you created for this tutorial. </a:t>
            </a:r>
          </a:p>
          <a:p>
            <a:pPr marL="0" indent="0" eaLnBrk="1" hangingPunct="1">
              <a:spcAft>
                <a:spcPct val="0"/>
              </a:spcAft>
            </a:pPr>
            <a:r>
              <a:rPr lang="en-US" sz="2000" dirty="0">
                <a:latin typeface="Arial" charset="0"/>
              </a:rPr>
              <a:t>Changes in this second window will be </a:t>
            </a:r>
            <a:r>
              <a:rPr lang="en-US" sz="2000" b="1" i="1" dirty="0">
                <a:latin typeface="Arial" charset="0"/>
              </a:rPr>
              <a:t>discarded</a:t>
            </a:r>
            <a:r>
              <a:rPr lang="en-US" sz="2000" dirty="0">
                <a:latin typeface="Arial" charset="0"/>
              </a:rPr>
              <a:t> when the window is closed, so it is important not to record any real data there. To prevent an accidental situation where your metrics are recorded in the wrong window, </a:t>
            </a:r>
          </a:p>
          <a:p>
            <a:pPr marL="0" indent="0" algn="ctr" eaLnBrk="1" hangingPunct="1"/>
            <a:r>
              <a:rPr lang="en-US" sz="2400" b="1" dirty="0">
                <a:solidFill>
                  <a:schemeClr val="accent6"/>
                </a:solidFill>
                <a:latin typeface="Arial" charset="0"/>
              </a:rPr>
              <a:t>please close that second window now.</a:t>
            </a:r>
          </a:p>
        </p:txBody>
      </p:sp>
      <p:pic>
        <p:nvPicPr>
          <p:cNvPr id="45060" name="Picture 2" descr="C:\Tuma\psp\PFA Dash Slides\Images\dashboard-showing-student-prof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163" y="2654593"/>
            <a:ext cx="5537200" cy="85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5061" name="Oval 4"/>
          <p:cNvSpPr>
            <a:spLocks noChangeArrowheads="1"/>
          </p:cNvSpPr>
          <p:nvPr/>
        </p:nvSpPr>
        <p:spPr bwMode="auto">
          <a:xfrm>
            <a:off x="1984375" y="2726030"/>
            <a:ext cx="1268413" cy="309563"/>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Tree>
    <p:extLst>
      <p:ext uri="{BB962C8B-B14F-4D97-AF65-F5344CB8AC3E}">
        <p14:creationId xmlns:p14="http://schemas.microsoft.com/office/powerpoint/2010/main" val="2374210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atin typeface="Arial" charset="0"/>
              </a:rPr>
              <a:t>Some Common Errors</a:t>
            </a:r>
          </a:p>
        </p:txBody>
      </p:sp>
      <p:sp>
        <p:nvSpPr>
          <p:cNvPr id="46083" name="Rectangle 3"/>
          <p:cNvSpPr>
            <a:spLocks noGrp="1" noChangeArrowheads="1"/>
          </p:cNvSpPr>
          <p:nvPr>
            <p:ph idx="1"/>
          </p:nvPr>
        </p:nvSpPr>
        <p:spPr/>
        <p:txBody>
          <a:bodyPr/>
          <a:lstStyle/>
          <a:p>
            <a:pPr marL="0" indent="0" eaLnBrk="1" hangingPunct="1"/>
            <a:r>
              <a:rPr lang="en-US">
                <a:latin typeface="Arial" charset="0"/>
              </a:rPr>
              <a:t>In the next slides we discuss common errors that we see with the first assignment.</a:t>
            </a:r>
          </a:p>
          <a:p>
            <a:pPr marL="0" indent="0" eaLnBrk="1" hangingPunct="1"/>
            <a:r>
              <a:rPr lang="en-US">
                <a:latin typeface="Arial" charset="0"/>
              </a:rPr>
              <a:t>Fixing defects found by your instructor is a time-consuming process that invites error.</a:t>
            </a:r>
          </a:p>
          <a:p>
            <a:pPr marL="0" indent="0" eaLnBrk="1" hangingPunct="1"/>
            <a:r>
              <a:rPr lang="en-US">
                <a:latin typeface="Arial" charset="0"/>
              </a:rPr>
              <a:t>You can prevent most errors by </a:t>
            </a:r>
          </a:p>
          <a:p>
            <a:pPr lvl="1" eaLnBrk="1" hangingPunct="1"/>
            <a:r>
              <a:rPr lang="en-US">
                <a:latin typeface="Arial" charset="0"/>
              </a:rPr>
              <a:t>following the scripts</a:t>
            </a:r>
          </a:p>
          <a:p>
            <a:pPr lvl="1" eaLnBrk="1" hangingPunct="1"/>
            <a:r>
              <a:rPr lang="en-US">
                <a:latin typeface="Arial" charset="0"/>
              </a:rPr>
              <a:t>having your instructor check your plan before you start</a:t>
            </a:r>
          </a:p>
          <a:p>
            <a:pPr lvl="1" eaLnBrk="1" hangingPunct="1"/>
            <a:r>
              <a:rPr lang="en-US">
                <a:latin typeface="Arial" charset="0"/>
              </a:rPr>
              <a:t>not making assumptions; if you</a:t>
            </a:r>
            <a:r>
              <a:rPr lang="ja-JP" altLang="en-US">
                <a:latin typeface="Arial" charset="0"/>
              </a:rPr>
              <a:t>’</a:t>
            </a:r>
            <a:r>
              <a:rPr lang="en-US">
                <a:latin typeface="Arial" charset="0"/>
              </a:rPr>
              <a:t>re not sure, ask your instructor</a:t>
            </a:r>
          </a:p>
          <a:p>
            <a:pPr lvl="1" eaLnBrk="1" hangingPunct="1"/>
            <a:r>
              <a:rPr lang="en-US">
                <a:latin typeface="Arial" charset="0"/>
              </a:rPr>
              <a:t>checking your assignment before submission</a:t>
            </a:r>
          </a:p>
        </p:txBody>
      </p:sp>
    </p:spTree>
    <p:extLst>
      <p:ext uri="{BB962C8B-B14F-4D97-AF65-F5344CB8AC3E}">
        <p14:creationId xmlns:p14="http://schemas.microsoft.com/office/powerpoint/2010/main" val="8181885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eaLnBrk="1" hangingPunct="1"/>
            <a:r>
              <a:rPr lang="en-US">
                <a:latin typeface="Arial" charset="0"/>
              </a:rPr>
              <a:t>Defect Fix Time - 1</a:t>
            </a:r>
          </a:p>
        </p:txBody>
      </p:sp>
      <p:sp>
        <p:nvSpPr>
          <p:cNvPr id="47107" name="Rectangle 3"/>
          <p:cNvSpPr>
            <a:spLocks noGrp="1" noChangeArrowheads="1"/>
          </p:cNvSpPr>
          <p:nvPr>
            <p:ph idx="1"/>
          </p:nvPr>
        </p:nvSpPr>
        <p:spPr/>
        <p:txBody>
          <a:bodyPr/>
          <a:lstStyle/>
          <a:p>
            <a:pPr marL="400050" indent="-400050" eaLnBrk="1" hangingPunct="1"/>
            <a:r>
              <a:rPr lang="en-US">
                <a:latin typeface="Arial" charset="0"/>
              </a:rPr>
              <a:t>Defect fix time is often misunderstood.</a:t>
            </a:r>
          </a:p>
          <a:p>
            <a:pPr marL="400050" indent="-400050" eaLnBrk="1" hangingPunct="1"/>
            <a:r>
              <a:rPr lang="en-US">
                <a:latin typeface="Arial" charset="0"/>
              </a:rPr>
              <a:t>It is the time taken both to find and fix the defect.</a:t>
            </a:r>
          </a:p>
          <a:p>
            <a:pPr marL="400050" indent="-400050" eaLnBrk="1" hangingPunct="1"/>
            <a:r>
              <a:rPr lang="en-US">
                <a:latin typeface="Arial" charset="0"/>
              </a:rPr>
              <a:t>Example</a:t>
            </a:r>
          </a:p>
          <a:p>
            <a:pPr marL="857250" lvl="1" indent="-400050" eaLnBrk="1" hangingPunct="1">
              <a:buFont typeface="Times" charset="0"/>
              <a:buAutoNum type="arabicPeriod"/>
            </a:pPr>
            <a:r>
              <a:rPr lang="en-US">
                <a:latin typeface="Arial" charset="0"/>
              </a:rPr>
              <a:t>8:05    run compiler on prog1.c, </a:t>
            </a:r>
            <a:r>
              <a:rPr lang="ja-JP" altLang="en-US">
                <a:latin typeface="Arial" charset="0"/>
              </a:rPr>
              <a:t>“</a:t>
            </a:r>
            <a:r>
              <a:rPr lang="en-US">
                <a:latin typeface="Arial" charset="0"/>
              </a:rPr>
              <a:t>line 23 - type mismatch</a:t>
            </a:r>
            <a:r>
              <a:rPr lang="ja-JP" altLang="en-US">
                <a:latin typeface="Arial" charset="0"/>
              </a:rPr>
              <a:t>”</a:t>
            </a:r>
            <a:endParaRPr lang="en-US">
              <a:latin typeface="Arial" charset="0"/>
            </a:endParaRPr>
          </a:p>
          <a:p>
            <a:pPr marL="857250" lvl="1" indent="-400050" eaLnBrk="1" hangingPunct="1">
              <a:buFont typeface="Times" charset="0"/>
              <a:buAutoNum type="arabicPeriod"/>
            </a:pPr>
            <a:r>
              <a:rPr lang="en-US">
                <a:latin typeface="Arial" charset="0"/>
              </a:rPr>
              <a:t>8:06    run editor on prog1.c</a:t>
            </a:r>
          </a:p>
          <a:p>
            <a:pPr marL="857250" lvl="1" indent="-400050" eaLnBrk="1" hangingPunct="1">
              <a:buFont typeface="Times" charset="0"/>
              <a:buAutoNum type="arabicPeriod"/>
            </a:pPr>
            <a:r>
              <a:rPr lang="en-US">
                <a:latin typeface="Arial" charset="0"/>
              </a:rPr>
              <a:t>8:15    change declaration on line 6 from integer to real</a:t>
            </a:r>
          </a:p>
          <a:p>
            <a:pPr marL="857250" lvl="1" indent="-400050" eaLnBrk="1" hangingPunct="1">
              <a:buFont typeface="Times" charset="0"/>
              <a:buAutoNum type="arabicPeriod"/>
            </a:pPr>
            <a:r>
              <a:rPr lang="en-US">
                <a:latin typeface="Arial" charset="0"/>
              </a:rPr>
              <a:t>8:16    run compiler on prog1.c, </a:t>
            </a:r>
            <a:r>
              <a:rPr lang="ja-JP" altLang="en-US">
                <a:latin typeface="Arial" charset="0"/>
              </a:rPr>
              <a:t>“</a:t>
            </a:r>
            <a:r>
              <a:rPr lang="en-US">
                <a:latin typeface="Arial" charset="0"/>
              </a:rPr>
              <a:t>no errors</a:t>
            </a:r>
            <a:r>
              <a:rPr lang="ja-JP" altLang="en-US">
                <a:latin typeface="Arial" charset="0"/>
              </a:rPr>
              <a:t>”</a:t>
            </a:r>
            <a:endParaRPr lang="en-US">
              <a:latin typeface="Arial" charset="0"/>
            </a:endParaRPr>
          </a:p>
          <a:p>
            <a:pPr marL="400050" indent="-400050" eaLnBrk="1" hangingPunct="1"/>
            <a:r>
              <a:rPr lang="en-US">
                <a:solidFill>
                  <a:srgbClr val="000099"/>
                </a:solidFill>
                <a:latin typeface="Arial" charset="0"/>
              </a:rPr>
              <a:t>Q: What is the defect fix time?</a:t>
            </a:r>
          </a:p>
          <a:p>
            <a:pPr marL="400050" indent="-400050" eaLnBrk="1" hangingPunct="1"/>
            <a:r>
              <a:rPr lang="en-US">
                <a:solidFill>
                  <a:srgbClr val="FF0000"/>
                </a:solidFill>
                <a:latin typeface="Arial" charset="0"/>
              </a:rPr>
              <a:t>A: 11 minutes</a:t>
            </a:r>
          </a:p>
        </p:txBody>
      </p:sp>
    </p:spTree>
    <p:extLst>
      <p:ext uri="{BB962C8B-B14F-4D97-AF65-F5344CB8AC3E}">
        <p14:creationId xmlns:p14="http://schemas.microsoft.com/office/powerpoint/2010/main" val="234727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a:bodyPr>
          <a:lstStyle/>
          <a:p>
            <a:r>
              <a:rPr lang="en-US">
                <a:latin typeface="Arial" charset="0"/>
              </a:rPr>
              <a:t>Defect Fix Time - 2</a:t>
            </a:r>
          </a:p>
        </p:txBody>
      </p:sp>
      <p:sp>
        <p:nvSpPr>
          <p:cNvPr id="48131" name="Content Placeholder 2"/>
          <p:cNvSpPr>
            <a:spLocks noGrp="1"/>
          </p:cNvSpPr>
          <p:nvPr>
            <p:ph idx="1"/>
          </p:nvPr>
        </p:nvSpPr>
        <p:spPr/>
        <p:txBody>
          <a:bodyPr>
            <a:normAutofit lnSpcReduction="10000"/>
          </a:bodyPr>
          <a:lstStyle/>
          <a:p>
            <a:pPr marL="0" indent="0">
              <a:spcAft>
                <a:spcPts val="1000"/>
              </a:spcAft>
            </a:pPr>
            <a:r>
              <a:rPr lang="en-US">
                <a:latin typeface="Arial" charset="0"/>
              </a:rPr>
              <a:t>To capture fix time reliably, the following approach is encouraged:</a:t>
            </a:r>
          </a:p>
          <a:p>
            <a:pPr marL="857250" lvl="1" indent="-457200">
              <a:spcAft>
                <a:spcPts val="1000"/>
              </a:spcAft>
              <a:buFont typeface="Arial" charset="0"/>
              <a:buAutoNum type="arabicPeriod"/>
            </a:pPr>
            <a:r>
              <a:rPr lang="en-US">
                <a:latin typeface="Arial" charset="0"/>
              </a:rPr>
              <a:t>As soon as you discover that an error is present (for example, when the program prints incorrect output), click the defect button on the main dashboard toolbar.</a:t>
            </a:r>
          </a:p>
          <a:p>
            <a:pPr marL="857250" lvl="1" indent="-457200">
              <a:spcAft>
                <a:spcPts val="1000"/>
              </a:spcAft>
              <a:buFont typeface="Arial" charset="0"/>
              <a:buAutoNum type="arabicPeriod"/>
            </a:pPr>
            <a:r>
              <a:rPr lang="en-US">
                <a:latin typeface="Arial" charset="0"/>
              </a:rPr>
              <a:t>The defect dialog will appear. Type a quick description of the error you encountered. </a:t>
            </a:r>
          </a:p>
          <a:p>
            <a:pPr marL="857250" lvl="1" indent="-457200">
              <a:spcAft>
                <a:spcPts val="1000"/>
              </a:spcAft>
              <a:buFont typeface="Arial" charset="0"/>
              <a:buAutoNum type="arabicPeriod"/>
            </a:pPr>
            <a:r>
              <a:rPr lang="en-US">
                <a:latin typeface="Arial" charset="0"/>
              </a:rPr>
              <a:t>Leave the dialog open as you search for the root cause of the defect.  A timer in the defect dialog will capture the amount of time that passes.</a:t>
            </a:r>
          </a:p>
          <a:p>
            <a:pPr marL="857250" lvl="1" indent="-457200">
              <a:spcAft>
                <a:spcPts val="1000"/>
              </a:spcAft>
              <a:buFont typeface="Arial" charset="0"/>
              <a:buAutoNum type="arabicPeriod"/>
            </a:pPr>
            <a:r>
              <a:rPr lang="en-US">
                <a:latin typeface="Arial" charset="0"/>
              </a:rPr>
              <a:t>When you discover the root cause, fill in the data for each field. Enhance the description to record the root cause.</a:t>
            </a:r>
          </a:p>
          <a:p>
            <a:pPr marL="857250" lvl="1" indent="-457200">
              <a:spcAft>
                <a:spcPts val="1000"/>
              </a:spcAft>
              <a:buFont typeface="Arial" charset="0"/>
              <a:buAutoNum type="arabicPeriod"/>
            </a:pPr>
            <a:r>
              <a:rPr lang="en-US">
                <a:latin typeface="Arial" charset="0"/>
              </a:rPr>
              <a:t>Fix the defect. When you verify that the defect was fixed correctly, click OK to dismiss the defect dialog.</a:t>
            </a:r>
          </a:p>
        </p:txBody>
      </p:sp>
    </p:spTree>
    <p:extLst>
      <p:ext uri="{BB962C8B-B14F-4D97-AF65-F5344CB8AC3E}">
        <p14:creationId xmlns:p14="http://schemas.microsoft.com/office/powerpoint/2010/main" val="274534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atin typeface="Arial" charset="0"/>
              </a:rPr>
              <a:t>Phase vs. Activity</a:t>
            </a:r>
          </a:p>
        </p:txBody>
      </p:sp>
      <p:sp>
        <p:nvSpPr>
          <p:cNvPr id="2" name="Content Placeholder 1"/>
          <p:cNvSpPr>
            <a:spLocks noGrp="1"/>
          </p:cNvSpPr>
          <p:nvPr>
            <p:ph sz="half" idx="1"/>
          </p:nvPr>
        </p:nvSpPr>
        <p:spPr>
          <a:xfrm>
            <a:off x="3594100" y="1076898"/>
            <a:ext cx="5130800" cy="5126622"/>
          </a:xfrm>
        </p:spPr>
        <p:txBody>
          <a:bodyPr>
            <a:normAutofit/>
          </a:bodyPr>
          <a:lstStyle/>
          <a:p>
            <a:pPr>
              <a:lnSpc>
                <a:spcPct val="90000"/>
              </a:lnSpc>
            </a:pPr>
            <a:r>
              <a:rPr lang="en-US" sz="2000" dirty="0">
                <a:latin typeface="Arial" charset="0"/>
              </a:rPr>
              <a:t>The injected phase for a defect depends on the phase the program is in, not on the activity you are performing.</a:t>
            </a:r>
          </a:p>
          <a:p>
            <a:pPr>
              <a:lnSpc>
                <a:spcPct val="90000"/>
              </a:lnSpc>
            </a:pPr>
            <a:r>
              <a:rPr lang="en-US" sz="2000" dirty="0">
                <a:latin typeface="Arial" charset="0"/>
              </a:rPr>
              <a:t>Example:</a:t>
            </a:r>
          </a:p>
          <a:p>
            <a:pPr>
              <a:lnSpc>
                <a:spcPct val="90000"/>
              </a:lnSpc>
            </a:pPr>
            <a:r>
              <a:rPr lang="en-US" sz="2000" dirty="0">
                <a:latin typeface="Arial" charset="0"/>
              </a:rPr>
              <a:t>While testing his program, Tom finds a major logic error that he injected during the Design phase. He has to redesign and code part of his program.</a:t>
            </a:r>
          </a:p>
          <a:p>
            <a:pPr>
              <a:lnSpc>
                <a:spcPct val="90000"/>
              </a:lnSpc>
            </a:pPr>
            <a:r>
              <a:rPr lang="en-US" sz="2000" dirty="0">
                <a:solidFill>
                  <a:srgbClr val="000099"/>
                </a:solidFill>
                <a:latin typeface="Arial" charset="0"/>
              </a:rPr>
              <a:t>Q: What phase is Tom</a:t>
            </a:r>
            <a:r>
              <a:rPr lang="ja-JP" altLang="en-US" sz="2000" dirty="0">
                <a:solidFill>
                  <a:srgbClr val="000099"/>
                </a:solidFill>
                <a:latin typeface="Arial" charset="0"/>
              </a:rPr>
              <a:t>’</a:t>
            </a:r>
            <a:r>
              <a:rPr lang="en-US" sz="2000" dirty="0">
                <a:solidFill>
                  <a:srgbClr val="000099"/>
                </a:solidFill>
                <a:latin typeface="Arial" charset="0"/>
              </a:rPr>
              <a:t>s program in?</a:t>
            </a:r>
          </a:p>
          <a:p>
            <a:pPr>
              <a:lnSpc>
                <a:spcPct val="90000"/>
              </a:lnSpc>
            </a:pPr>
            <a:r>
              <a:rPr lang="en-US" sz="2000" dirty="0">
                <a:solidFill>
                  <a:srgbClr val="FF0000"/>
                </a:solidFill>
                <a:latin typeface="Arial" charset="0"/>
              </a:rPr>
              <a:t>A: Test</a:t>
            </a:r>
          </a:p>
          <a:p>
            <a:pPr>
              <a:lnSpc>
                <a:spcPct val="90000"/>
              </a:lnSpc>
            </a:pPr>
            <a:r>
              <a:rPr lang="en-US" sz="2000" dirty="0">
                <a:latin typeface="Arial" charset="0"/>
              </a:rPr>
              <a:t>Tom finds a defect in the new code he has written to fix the defect. </a:t>
            </a:r>
          </a:p>
          <a:p>
            <a:pPr>
              <a:lnSpc>
                <a:spcPct val="90000"/>
              </a:lnSpc>
            </a:pPr>
            <a:r>
              <a:rPr lang="en-US" sz="2000" dirty="0">
                <a:solidFill>
                  <a:srgbClr val="000099"/>
                </a:solidFill>
                <a:latin typeface="Arial" charset="0"/>
              </a:rPr>
              <a:t>Q: In what PSP phase was the defect injected?</a:t>
            </a:r>
          </a:p>
          <a:p>
            <a:pPr>
              <a:lnSpc>
                <a:spcPct val="90000"/>
              </a:lnSpc>
            </a:pPr>
            <a:r>
              <a:rPr lang="en-US" sz="2000" dirty="0">
                <a:solidFill>
                  <a:srgbClr val="FF0000"/>
                </a:solidFill>
                <a:latin typeface="Arial" charset="0"/>
              </a:rPr>
              <a:t>A: </a:t>
            </a:r>
            <a:r>
              <a:rPr lang="en-US" sz="2000" dirty="0" smtClean="0">
                <a:solidFill>
                  <a:srgbClr val="FF0000"/>
                </a:solidFill>
                <a:latin typeface="Arial" charset="0"/>
              </a:rPr>
              <a:t>Test</a:t>
            </a:r>
            <a:endParaRPr lang="en-US" sz="2000" dirty="0">
              <a:solidFill>
                <a:srgbClr val="FF0000"/>
              </a:solidFill>
              <a:latin typeface="Arial" charset="0"/>
            </a:endParaRPr>
          </a:p>
        </p:txBody>
      </p:sp>
      <p:sp>
        <p:nvSpPr>
          <p:cNvPr id="49156" name="AutoShape 5"/>
          <p:cNvSpPr>
            <a:spLocks noChangeAspect="1" noChangeArrowheads="1" noTextEdit="1"/>
          </p:cNvSpPr>
          <p:nvPr/>
        </p:nvSpPr>
        <p:spPr bwMode="auto">
          <a:xfrm>
            <a:off x="388938" y="1123950"/>
            <a:ext cx="3027363"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49157" name="Group 41"/>
          <p:cNvGrpSpPr>
            <a:grpSpLocks/>
          </p:cNvGrpSpPr>
          <p:nvPr/>
        </p:nvGrpSpPr>
        <p:grpSpPr bwMode="auto">
          <a:xfrm>
            <a:off x="2017713" y="1136650"/>
            <a:ext cx="1373188" cy="4160837"/>
            <a:chOff x="4278" y="1077"/>
            <a:chExt cx="865" cy="2621"/>
          </a:xfrm>
        </p:grpSpPr>
        <p:grpSp>
          <p:nvGrpSpPr>
            <p:cNvPr id="49163" name="Group 9"/>
            <p:cNvGrpSpPr>
              <a:grpSpLocks/>
            </p:cNvGrpSpPr>
            <p:nvPr/>
          </p:nvGrpSpPr>
          <p:grpSpPr bwMode="auto">
            <a:xfrm>
              <a:off x="4424" y="1077"/>
              <a:ext cx="576" cy="288"/>
              <a:chOff x="4424" y="1077"/>
              <a:chExt cx="576" cy="288"/>
            </a:xfrm>
          </p:grpSpPr>
          <p:sp>
            <p:nvSpPr>
              <p:cNvPr id="49190" name="Freeform 7"/>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91" name="Freeform 8"/>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64" name="Rectangle 10"/>
            <p:cNvSpPr>
              <a:spLocks noChangeArrowheads="1"/>
            </p:cNvSpPr>
            <p:nvPr/>
          </p:nvSpPr>
          <p:spPr bwMode="auto">
            <a:xfrm>
              <a:off x="4577" y="1144"/>
              <a:ext cx="270"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Plan</a:t>
              </a:r>
              <a:endParaRPr lang="en-US"/>
            </a:p>
          </p:txBody>
        </p:sp>
        <p:grpSp>
          <p:nvGrpSpPr>
            <p:cNvPr id="49165" name="Group 13"/>
            <p:cNvGrpSpPr>
              <a:grpSpLocks/>
            </p:cNvGrpSpPr>
            <p:nvPr/>
          </p:nvGrpSpPr>
          <p:grpSpPr bwMode="auto">
            <a:xfrm>
              <a:off x="4422" y="1543"/>
              <a:ext cx="577" cy="288"/>
              <a:chOff x="4422" y="1543"/>
              <a:chExt cx="577" cy="288"/>
            </a:xfrm>
          </p:grpSpPr>
          <p:sp>
            <p:nvSpPr>
              <p:cNvPr id="49188" name="Freeform 11"/>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89" name="Freeform 12"/>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66" name="Rectangle 14"/>
            <p:cNvSpPr>
              <a:spLocks noChangeArrowheads="1"/>
            </p:cNvSpPr>
            <p:nvPr/>
          </p:nvSpPr>
          <p:spPr bwMode="auto">
            <a:xfrm>
              <a:off x="4498" y="1611"/>
              <a:ext cx="426"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Design</a:t>
              </a:r>
              <a:endParaRPr lang="en-US"/>
            </a:p>
          </p:txBody>
        </p:sp>
        <p:grpSp>
          <p:nvGrpSpPr>
            <p:cNvPr id="49167" name="Group 17"/>
            <p:cNvGrpSpPr>
              <a:grpSpLocks/>
            </p:cNvGrpSpPr>
            <p:nvPr/>
          </p:nvGrpSpPr>
          <p:grpSpPr bwMode="auto">
            <a:xfrm>
              <a:off x="4422" y="2010"/>
              <a:ext cx="577" cy="288"/>
              <a:chOff x="4422" y="2010"/>
              <a:chExt cx="577" cy="288"/>
            </a:xfrm>
          </p:grpSpPr>
          <p:sp>
            <p:nvSpPr>
              <p:cNvPr id="49186" name="Freeform 15"/>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87" name="Freeform 16"/>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68" name="Rectangle 18"/>
            <p:cNvSpPr>
              <a:spLocks noChangeArrowheads="1"/>
            </p:cNvSpPr>
            <p:nvPr/>
          </p:nvSpPr>
          <p:spPr bwMode="auto">
            <a:xfrm>
              <a:off x="4551" y="2077"/>
              <a:ext cx="319"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Code</a:t>
              </a:r>
              <a:endParaRPr lang="en-US"/>
            </a:p>
          </p:txBody>
        </p:sp>
        <p:grpSp>
          <p:nvGrpSpPr>
            <p:cNvPr id="49169" name="Group 21"/>
            <p:cNvGrpSpPr>
              <a:grpSpLocks/>
            </p:cNvGrpSpPr>
            <p:nvPr/>
          </p:nvGrpSpPr>
          <p:grpSpPr bwMode="auto">
            <a:xfrm>
              <a:off x="4422" y="2476"/>
              <a:ext cx="577" cy="288"/>
              <a:chOff x="4422" y="2476"/>
              <a:chExt cx="577" cy="288"/>
            </a:xfrm>
          </p:grpSpPr>
          <p:sp>
            <p:nvSpPr>
              <p:cNvPr id="49184" name="Freeform 19"/>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85" name="Freeform 20"/>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70" name="Rectangle 22"/>
            <p:cNvSpPr>
              <a:spLocks noChangeArrowheads="1"/>
            </p:cNvSpPr>
            <p:nvPr/>
          </p:nvSpPr>
          <p:spPr bwMode="auto">
            <a:xfrm>
              <a:off x="4458" y="2543"/>
              <a:ext cx="505"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Compile</a:t>
              </a:r>
              <a:endParaRPr lang="en-US"/>
            </a:p>
          </p:txBody>
        </p:sp>
        <p:grpSp>
          <p:nvGrpSpPr>
            <p:cNvPr id="49171" name="Group 25"/>
            <p:cNvGrpSpPr>
              <a:grpSpLocks/>
            </p:cNvGrpSpPr>
            <p:nvPr/>
          </p:nvGrpSpPr>
          <p:grpSpPr bwMode="auto">
            <a:xfrm>
              <a:off x="4422" y="2943"/>
              <a:ext cx="577" cy="288"/>
              <a:chOff x="4422" y="2943"/>
              <a:chExt cx="577" cy="288"/>
            </a:xfrm>
          </p:grpSpPr>
          <p:sp>
            <p:nvSpPr>
              <p:cNvPr id="49182" name="Freeform 23"/>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83" name="Freeform 24"/>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72" name="Rectangle 26"/>
            <p:cNvSpPr>
              <a:spLocks noChangeArrowheads="1"/>
            </p:cNvSpPr>
            <p:nvPr/>
          </p:nvSpPr>
          <p:spPr bwMode="auto">
            <a:xfrm>
              <a:off x="4579" y="3010"/>
              <a:ext cx="2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Test</a:t>
              </a:r>
              <a:endParaRPr lang="en-US"/>
            </a:p>
          </p:txBody>
        </p:sp>
        <p:grpSp>
          <p:nvGrpSpPr>
            <p:cNvPr id="49173" name="Group 29"/>
            <p:cNvGrpSpPr>
              <a:grpSpLocks/>
            </p:cNvGrpSpPr>
            <p:nvPr/>
          </p:nvGrpSpPr>
          <p:grpSpPr bwMode="auto">
            <a:xfrm>
              <a:off x="4278" y="3410"/>
              <a:ext cx="865" cy="288"/>
              <a:chOff x="4278" y="3410"/>
              <a:chExt cx="865" cy="288"/>
            </a:xfrm>
          </p:grpSpPr>
          <p:sp>
            <p:nvSpPr>
              <p:cNvPr id="49180" name="Freeform 27"/>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49181" name="Freeform 28"/>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49174" name="Rectangle 30"/>
            <p:cNvSpPr>
              <a:spLocks noChangeArrowheads="1"/>
            </p:cNvSpPr>
            <p:nvPr/>
          </p:nvSpPr>
          <p:spPr bwMode="auto">
            <a:xfrm>
              <a:off x="4337" y="3477"/>
              <a:ext cx="747"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dirty="0">
                  <a:solidFill>
                    <a:srgbClr val="EFEDE5"/>
                  </a:solidFill>
                </a:rPr>
                <a:t>Postmortem</a:t>
              </a:r>
              <a:endParaRPr lang="en-US" dirty="0"/>
            </a:p>
          </p:txBody>
        </p:sp>
        <p:sp>
          <p:nvSpPr>
            <p:cNvPr id="49175" name="Freeform 31"/>
            <p:cNvSpPr>
              <a:spLocks noEditPoints="1"/>
            </p:cNvSpPr>
            <p:nvPr/>
          </p:nvSpPr>
          <p:spPr bwMode="auto">
            <a:xfrm>
              <a:off x="4687" y="1369"/>
              <a:ext cx="48" cy="166"/>
            </a:xfrm>
            <a:custGeom>
              <a:avLst/>
              <a:gdLst>
                <a:gd name="T0" fmla="*/ 0 w 200"/>
                <a:gd name="T1" fmla="*/ 0 h 692"/>
                <a:gd name="T2" fmla="*/ 0 w 200"/>
                <a:gd name="T3" fmla="*/ 0 h 692"/>
                <a:gd name="T4" fmla="*/ 0 w 200"/>
                <a:gd name="T5" fmla="*/ 0 h 692"/>
                <a:gd name="T6" fmla="*/ 0 w 200"/>
                <a:gd name="T7" fmla="*/ 0 h 692"/>
                <a:gd name="T8" fmla="*/ 0 w 200"/>
                <a:gd name="T9" fmla="*/ 0 h 692"/>
                <a:gd name="T10" fmla="*/ 0 w 200"/>
                <a:gd name="T11" fmla="*/ 0 h 692"/>
                <a:gd name="T12" fmla="*/ 0 w 200"/>
                <a:gd name="T13" fmla="*/ 0 h 692"/>
                <a:gd name="T14" fmla="*/ 0 w 200"/>
                <a:gd name="T15" fmla="*/ 0 h 692"/>
                <a:gd name="T16" fmla="*/ 0 w 200"/>
                <a:gd name="T17" fmla="*/ 0 h 692"/>
                <a:gd name="T18" fmla="*/ 0 w 200"/>
                <a:gd name="T19" fmla="*/ 0 h 692"/>
                <a:gd name="T20" fmla="*/ 0 w 200"/>
                <a:gd name="T21" fmla="*/ 0 h 6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2"/>
                <a:gd name="T35" fmla="*/ 200 w 200"/>
                <a:gd name="T36" fmla="*/ 692 h 6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2">
                  <a:moveTo>
                    <a:pt x="122" y="17"/>
                  </a:moveTo>
                  <a:lnTo>
                    <a:pt x="116" y="526"/>
                  </a:lnTo>
                  <a:cubicBezTo>
                    <a:pt x="116" y="535"/>
                    <a:pt x="108" y="542"/>
                    <a:pt x="99" y="542"/>
                  </a:cubicBezTo>
                  <a:cubicBezTo>
                    <a:pt x="90" y="542"/>
                    <a:pt x="82" y="534"/>
                    <a:pt x="83" y="525"/>
                  </a:cubicBezTo>
                  <a:lnTo>
                    <a:pt x="89" y="17"/>
                  </a:lnTo>
                  <a:cubicBezTo>
                    <a:pt x="89" y="8"/>
                    <a:pt x="96" y="0"/>
                    <a:pt x="106" y="0"/>
                  </a:cubicBezTo>
                  <a:cubicBezTo>
                    <a:pt x="115" y="0"/>
                    <a:pt x="122" y="8"/>
                    <a:pt x="122" y="17"/>
                  </a:cubicBezTo>
                  <a:close/>
                  <a:moveTo>
                    <a:pt x="200" y="493"/>
                  </a:moveTo>
                  <a:lnTo>
                    <a:pt x="97" y="692"/>
                  </a:lnTo>
                  <a:lnTo>
                    <a:pt x="0" y="491"/>
                  </a:lnTo>
                  <a:lnTo>
                    <a:pt x="200" y="493"/>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9176" name="Freeform 32"/>
            <p:cNvSpPr>
              <a:spLocks noEditPoints="1"/>
            </p:cNvSpPr>
            <p:nvPr/>
          </p:nvSpPr>
          <p:spPr bwMode="auto">
            <a:xfrm>
              <a:off x="4686" y="18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8"/>
                    <a:pt x="109" y="546"/>
                    <a:pt x="100" y="546"/>
                  </a:cubicBezTo>
                  <a:cubicBezTo>
                    <a:pt x="91" y="546"/>
                    <a:pt x="83" y="538"/>
                    <a:pt x="83" y="529"/>
                  </a:cubicBezTo>
                  <a:lnTo>
                    <a:pt x="83" y="17"/>
                  </a:lnTo>
                  <a:cubicBezTo>
                    <a:pt x="83" y="7"/>
                    <a:pt x="91" y="0"/>
                    <a:pt x="100" y="0"/>
                  </a:cubicBezTo>
                  <a:cubicBezTo>
                    <a:pt x="109" y="0"/>
                    <a:pt x="117" y="7"/>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9177" name="Freeform 33"/>
            <p:cNvSpPr>
              <a:spLocks noEditPoints="1"/>
            </p:cNvSpPr>
            <p:nvPr/>
          </p:nvSpPr>
          <p:spPr bwMode="auto">
            <a:xfrm>
              <a:off x="4686" y="2302"/>
              <a:ext cx="48" cy="166"/>
            </a:xfrm>
            <a:custGeom>
              <a:avLst/>
              <a:gdLst>
                <a:gd name="T0" fmla="*/ 0 w 200"/>
                <a:gd name="T1" fmla="*/ 0 h 691"/>
                <a:gd name="T2" fmla="*/ 0 w 200"/>
                <a:gd name="T3" fmla="*/ 0 h 691"/>
                <a:gd name="T4" fmla="*/ 0 w 200"/>
                <a:gd name="T5" fmla="*/ 0 h 691"/>
                <a:gd name="T6" fmla="*/ 0 w 200"/>
                <a:gd name="T7" fmla="*/ 0 h 691"/>
                <a:gd name="T8" fmla="*/ 0 w 200"/>
                <a:gd name="T9" fmla="*/ 0 h 691"/>
                <a:gd name="T10" fmla="*/ 0 w 200"/>
                <a:gd name="T11" fmla="*/ 0 h 691"/>
                <a:gd name="T12" fmla="*/ 0 w 200"/>
                <a:gd name="T13" fmla="*/ 0 h 691"/>
                <a:gd name="T14" fmla="*/ 0 w 200"/>
                <a:gd name="T15" fmla="*/ 0 h 691"/>
                <a:gd name="T16" fmla="*/ 0 w 200"/>
                <a:gd name="T17" fmla="*/ 0 h 691"/>
                <a:gd name="T18" fmla="*/ 0 w 200"/>
                <a:gd name="T19" fmla="*/ 0 h 691"/>
                <a:gd name="T20" fmla="*/ 0 w 200"/>
                <a:gd name="T21" fmla="*/ 0 h 6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1"/>
                <a:gd name="T35" fmla="*/ 200 w 200"/>
                <a:gd name="T36" fmla="*/ 691 h 6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1">
                  <a:moveTo>
                    <a:pt x="117" y="16"/>
                  </a:moveTo>
                  <a:lnTo>
                    <a:pt x="117" y="525"/>
                  </a:lnTo>
                  <a:cubicBezTo>
                    <a:pt x="117" y="534"/>
                    <a:pt x="109" y="541"/>
                    <a:pt x="100" y="541"/>
                  </a:cubicBezTo>
                  <a:cubicBezTo>
                    <a:pt x="91" y="541"/>
                    <a:pt x="83" y="534"/>
                    <a:pt x="83" y="525"/>
                  </a:cubicBezTo>
                  <a:lnTo>
                    <a:pt x="83" y="16"/>
                  </a:lnTo>
                  <a:cubicBezTo>
                    <a:pt x="83" y="7"/>
                    <a:pt x="91" y="0"/>
                    <a:pt x="100" y="0"/>
                  </a:cubicBezTo>
                  <a:cubicBezTo>
                    <a:pt x="109" y="0"/>
                    <a:pt x="117" y="7"/>
                    <a:pt x="117" y="16"/>
                  </a:cubicBezTo>
                  <a:close/>
                  <a:moveTo>
                    <a:pt x="200" y="491"/>
                  </a:moveTo>
                  <a:lnTo>
                    <a:pt x="100" y="691"/>
                  </a:lnTo>
                  <a:lnTo>
                    <a:pt x="0" y="491"/>
                  </a:lnTo>
                  <a:lnTo>
                    <a:pt x="200" y="491"/>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9178" name="Freeform 34"/>
            <p:cNvSpPr>
              <a:spLocks noEditPoints="1"/>
            </p:cNvSpPr>
            <p:nvPr/>
          </p:nvSpPr>
          <p:spPr bwMode="auto">
            <a:xfrm>
              <a:off x="4686" y="2768"/>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30"/>
                  </a:lnTo>
                  <a:cubicBezTo>
                    <a:pt x="117" y="539"/>
                    <a:pt x="109" y="546"/>
                    <a:pt x="100" y="546"/>
                  </a:cubicBezTo>
                  <a:cubicBezTo>
                    <a:pt x="91" y="546"/>
                    <a:pt x="83" y="539"/>
                    <a:pt x="83" y="530"/>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9179" name="Freeform 35"/>
            <p:cNvSpPr>
              <a:spLocks noEditPoints="1"/>
            </p:cNvSpPr>
            <p:nvPr/>
          </p:nvSpPr>
          <p:spPr bwMode="auto">
            <a:xfrm>
              <a:off x="4686" y="32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9"/>
                    <a:pt x="109" y="546"/>
                    <a:pt x="100" y="546"/>
                  </a:cubicBezTo>
                  <a:cubicBezTo>
                    <a:pt x="91" y="546"/>
                    <a:pt x="83" y="539"/>
                    <a:pt x="83" y="529"/>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grpSp>
      <p:sp>
        <p:nvSpPr>
          <p:cNvPr id="49158" name="Rectangle 36"/>
          <p:cNvSpPr>
            <a:spLocks noChangeArrowheads="1"/>
          </p:cNvSpPr>
          <p:nvPr/>
        </p:nvSpPr>
        <p:spPr bwMode="auto">
          <a:xfrm>
            <a:off x="498476" y="1236662"/>
            <a:ext cx="1354137"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Requirements</a:t>
            </a:r>
            <a:endParaRPr lang="en-US"/>
          </a:p>
        </p:txBody>
      </p:sp>
      <p:sp>
        <p:nvSpPr>
          <p:cNvPr id="49159" name="Freeform 37"/>
          <p:cNvSpPr>
            <a:spLocks noEditPoints="1"/>
          </p:cNvSpPr>
          <p:nvPr/>
        </p:nvSpPr>
        <p:spPr bwMode="auto">
          <a:xfrm>
            <a:off x="1860551" y="1325562"/>
            <a:ext cx="376237" cy="76200"/>
          </a:xfrm>
          <a:custGeom>
            <a:avLst/>
            <a:gdLst>
              <a:gd name="T0" fmla="*/ 2147483647 w 988"/>
              <a:gd name="T1" fmla="*/ 2147483647 h 200"/>
              <a:gd name="T2" fmla="*/ 2147483647 w 988"/>
              <a:gd name="T3" fmla="*/ 2147483647 h 200"/>
              <a:gd name="T4" fmla="*/ 2147483647 w 988"/>
              <a:gd name="T5" fmla="*/ 2147483647 h 200"/>
              <a:gd name="T6" fmla="*/ 2147483647 w 988"/>
              <a:gd name="T7" fmla="*/ 2147483647 h 200"/>
              <a:gd name="T8" fmla="*/ 2147483647 w 988"/>
              <a:gd name="T9" fmla="*/ 2147483647 h 200"/>
              <a:gd name="T10" fmla="*/ 2147483647 w 988"/>
              <a:gd name="T11" fmla="*/ 2147483647 h 200"/>
              <a:gd name="T12" fmla="*/ 2147483647 w 988"/>
              <a:gd name="T13" fmla="*/ 2147483647 h 200"/>
              <a:gd name="T14" fmla="*/ 2147483647 w 988"/>
              <a:gd name="T15" fmla="*/ 0 h 200"/>
              <a:gd name="T16" fmla="*/ 2147483647 w 988"/>
              <a:gd name="T17" fmla="*/ 2147483647 h 200"/>
              <a:gd name="T18" fmla="*/ 2147483647 w 988"/>
              <a:gd name="T19" fmla="*/ 2147483647 h 200"/>
              <a:gd name="T20" fmla="*/ 2147483647 w 988"/>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8"/>
              <a:gd name="T34" fmla="*/ 0 h 200"/>
              <a:gd name="T35" fmla="*/ 988 w 988"/>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8" h="200">
                <a:moveTo>
                  <a:pt x="18" y="70"/>
                </a:moveTo>
                <a:lnTo>
                  <a:pt x="822" y="84"/>
                </a:lnTo>
                <a:cubicBezTo>
                  <a:pt x="831" y="84"/>
                  <a:pt x="838" y="92"/>
                  <a:pt x="838" y="101"/>
                </a:cubicBezTo>
                <a:cubicBezTo>
                  <a:pt x="838" y="110"/>
                  <a:pt x="830" y="118"/>
                  <a:pt x="821" y="117"/>
                </a:cubicBezTo>
                <a:lnTo>
                  <a:pt x="17" y="104"/>
                </a:lnTo>
                <a:cubicBezTo>
                  <a:pt x="8" y="103"/>
                  <a:pt x="0" y="96"/>
                  <a:pt x="1" y="87"/>
                </a:cubicBezTo>
                <a:cubicBezTo>
                  <a:pt x="1" y="77"/>
                  <a:pt x="8" y="70"/>
                  <a:pt x="18" y="70"/>
                </a:cubicBezTo>
                <a:close/>
                <a:moveTo>
                  <a:pt x="790" y="0"/>
                </a:moveTo>
                <a:lnTo>
                  <a:pt x="988" y="104"/>
                </a:lnTo>
                <a:lnTo>
                  <a:pt x="786" y="200"/>
                </a:lnTo>
                <a:lnTo>
                  <a:pt x="790" y="0"/>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9160" name="Rectangle 38"/>
          <p:cNvSpPr>
            <a:spLocks noChangeArrowheads="1"/>
          </p:cNvSpPr>
          <p:nvPr/>
        </p:nvSpPr>
        <p:spPr bwMode="auto">
          <a:xfrm>
            <a:off x="538163" y="4841875"/>
            <a:ext cx="1252538"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Program and</a:t>
            </a:r>
            <a:endParaRPr lang="en-US"/>
          </a:p>
        </p:txBody>
      </p:sp>
      <p:sp>
        <p:nvSpPr>
          <p:cNvPr id="49161" name="Rectangle 39"/>
          <p:cNvSpPr>
            <a:spLocks noChangeArrowheads="1"/>
          </p:cNvSpPr>
          <p:nvPr/>
        </p:nvSpPr>
        <p:spPr bwMode="auto">
          <a:xfrm>
            <a:off x="581026" y="5056187"/>
            <a:ext cx="1163637"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Project data</a:t>
            </a:r>
            <a:endParaRPr lang="en-US"/>
          </a:p>
        </p:txBody>
      </p:sp>
      <p:sp>
        <p:nvSpPr>
          <p:cNvPr id="49162" name="Freeform 40"/>
          <p:cNvSpPr>
            <a:spLocks noEditPoints="1"/>
          </p:cNvSpPr>
          <p:nvPr/>
        </p:nvSpPr>
        <p:spPr bwMode="auto">
          <a:xfrm>
            <a:off x="1773238" y="5032375"/>
            <a:ext cx="239713" cy="76200"/>
          </a:xfrm>
          <a:custGeom>
            <a:avLst/>
            <a:gdLst>
              <a:gd name="T0" fmla="*/ 2147483647 w 626"/>
              <a:gd name="T1" fmla="*/ 2147483647 h 200"/>
              <a:gd name="T2" fmla="*/ 2147483647 w 626"/>
              <a:gd name="T3" fmla="*/ 2147483647 h 200"/>
              <a:gd name="T4" fmla="*/ 2147483647 w 626"/>
              <a:gd name="T5" fmla="*/ 2147483647 h 200"/>
              <a:gd name="T6" fmla="*/ 2147483647 w 626"/>
              <a:gd name="T7" fmla="*/ 2147483647 h 200"/>
              <a:gd name="T8" fmla="*/ 2147483647 w 626"/>
              <a:gd name="T9" fmla="*/ 2147483647 h 200"/>
              <a:gd name="T10" fmla="*/ 2147483647 w 626"/>
              <a:gd name="T11" fmla="*/ 2147483647 h 200"/>
              <a:gd name="T12" fmla="*/ 2147483647 w 626"/>
              <a:gd name="T13" fmla="*/ 2147483647 h 200"/>
              <a:gd name="T14" fmla="*/ 2147483647 w 626"/>
              <a:gd name="T15" fmla="*/ 2147483647 h 200"/>
              <a:gd name="T16" fmla="*/ 0 w 626"/>
              <a:gd name="T17" fmla="*/ 2147483647 h 200"/>
              <a:gd name="T18" fmla="*/ 2147483647 w 626"/>
              <a:gd name="T19" fmla="*/ 0 h 200"/>
              <a:gd name="T20" fmla="*/ 2147483647 w 626"/>
              <a:gd name="T21" fmla="*/ 2147483647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26"/>
              <a:gd name="T34" fmla="*/ 0 h 200"/>
              <a:gd name="T35" fmla="*/ 626 w 626"/>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26" h="200">
                <a:moveTo>
                  <a:pt x="609" y="111"/>
                </a:moveTo>
                <a:lnTo>
                  <a:pt x="167" y="117"/>
                </a:lnTo>
                <a:cubicBezTo>
                  <a:pt x="158" y="117"/>
                  <a:pt x="151" y="110"/>
                  <a:pt x="150" y="101"/>
                </a:cubicBezTo>
                <a:cubicBezTo>
                  <a:pt x="150" y="92"/>
                  <a:pt x="158" y="84"/>
                  <a:pt x="167" y="84"/>
                </a:cubicBezTo>
                <a:lnTo>
                  <a:pt x="609" y="78"/>
                </a:lnTo>
                <a:cubicBezTo>
                  <a:pt x="618" y="78"/>
                  <a:pt x="625" y="85"/>
                  <a:pt x="625" y="94"/>
                </a:cubicBezTo>
                <a:cubicBezTo>
                  <a:pt x="626" y="103"/>
                  <a:pt x="618" y="111"/>
                  <a:pt x="609" y="111"/>
                </a:cubicBezTo>
                <a:close/>
                <a:moveTo>
                  <a:pt x="202" y="200"/>
                </a:moveTo>
                <a:lnTo>
                  <a:pt x="0" y="103"/>
                </a:lnTo>
                <a:lnTo>
                  <a:pt x="199" y="0"/>
                </a:lnTo>
                <a:lnTo>
                  <a:pt x="202" y="200"/>
                </a:lnTo>
                <a:close/>
              </a:path>
            </a:pathLst>
          </a:custGeom>
          <a:solidFill>
            <a:srgbClr val="39536B"/>
          </a:solidFill>
          <a:ln w="1588" cap="flat">
            <a:solidFill>
              <a:srgbClr val="39536B"/>
            </a:solidFill>
            <a:prstDash val="solid"/>
            <a:bevel/>
            <a:headEnd/>
            <a:tailEnd/>
          </a:ln>
        </p:spPr>
        <p:txBody>
          <a:bodyPr/>
          <a:lstStyle/>
          <a:p>
            <a:endParaRPr lang="en-US"/>
          </a:p>
        </p:txBody>
      </p:sp>
    </p:spTree>
    <p:extLst>
      <p:ext uri="{BB962C8B-B14F-4D97-AF65-F5344CB8AC3E}">
        <p14:creationId xmlns:p14="http://schemas.microsoft.com/office/powerpoint/2010/main" val="8924203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title"/>
          </p:nvPr>
        </p:nvSpPr>
        <p:spPr/>
        <p:txBody>
          <a:bodyPr/>
          <a:lstStyle/>
          <a:p>
            <a:pPr eaLnBrk="1" hangingPunct="1"/>
            <a:r>
              <a:rPr lang="en-US">
                <a:latin typeface="Arial" charset="0"/>
              </a:rPr>
              <a:t>Tracking Data When Using Cyclic Development</a:t>
            </a:r>
          </a:p>
        </p:txBody>
      </p:sp>
      <p:sp>
        <p:nvSpPr>
          <p:cNvPr id="2" name="Content Placeholder 1"/>
          <p:cNvSpPr>
            <a:spLocks noGrp="1"/>
          </p:cNvSpPr>
          <p:nvPr>
            <p:ph sz="half" idx="1"/>
          </p:nvPr>
        </p:nvSpPr>
        <p:spPr>
          <a:xfrm>
            <a:off x="4659216" y="1076898"/>
            <a:ext cx="4065683" cy="5169822"/>
          </a:xfrm>
        </p:spPr>
        <p:txBody>
          <a:bodyPr>
            <a:normAutofit/>
          </a:bodyPr>
          <a:lstStyle/>
          <a:p>
            <a:pPr>
              <a:lnSpc>
                <a:spcPct val="90000"/>
              </a:lnSpc>
            </a:pPr>
            <a:r>
              <a:rPr lang="en-US" sz="2000" dirty="0">
                <a:latin typeface="Arial" charset="0"/>
              </a:rPr>
              <a:t>Tom finds and fixes an interface error in part A of his program while coding part B.</a:t>
            </a:r>
          </a:p>
          <a:p>
            <a:pPr>
              <a:lnSpc>
                <a:spcPct val="90000"/>
              </a:lnSpc>
            </a:pPr>
            <a:r>
              <a:rPr lang="en-US" sz="2000" dirty="0">
                <a:solidFill>
                  <a:srgbClr val="000099"/>
                </a:solidFill>
                <a:latin typeface="Arial" charset="0"/>
              </a:rPr>
              <a:t>Q: In what PSP phase was this defect removed?</a:t>
            </a:r>
          </a:p>
          <a:p>
            <a:pPr>
              <a:lnSpc>
                <a:spcPct val="90000"/>
              </a:lnSpc>
            </a:pPr>
            <a:r>
              <a:rPr lang="en-US" sz="2000" dirty="0">
                <a:solidFill>
                  <a:srgbClr val="FF0000"/>
                </a:solidFill>
                <a:latin typeface="Arial" charset="0"/>
              </a:rPr>
              <a:t>A: </a:t>
            </a:r>
            <a:r>
              <a:rPr lang="en-US" sz="2000" dirty="0" smtClean="0">
                <a:solidFill>
                  <a:srgbClr val="FF0000"/>
                </a:solidFill>
                <a:latin typeface="Arial" charset="0"/>
              </a:rPr>
              <a:t>Test</a:t>
            </a:r>
            <a:endParaRPr lang="en-US" sz="2000" dirty="0">
              <a:latin typeface="Arial" charset="0"/>
            </a:endParaRPr>
          </a:p>
          <a:p>
            <a:pPr>
              <a:lnSpc>
                <a:spcPct val="90000"/>
              </a:lnSpc>
            </a:pPr>
            <a:r>
              <a:rPr lang="en-US" sz="2000" dirty="0">
                <a:latin typeface="Arial" charset="0"/>
              </a:rPr>
              <a:t>Considerations</a:t>
            </a:r>
          </a:p>
          <a:p>
            <a:pPr marL="465138" lvl="1" indent="-233363">
              <a:lnSpc>
                <a:spcPct val="90000"/>
              </a:lnSpc>
            </a:pPr>
            <a:r>
              <a:rPr lang="en-US" sz="2000" dirty="0">
                <a:latin typeface="Arial" charset="0"/>
              </a:rPr>
              <a:t>Include a program part identifier in the notes field on Time Log entries.</a:t>
            </a:r>
          </a:p>
          <a:p>
            <a:pPr marL="465138" lvl="1" indent="-233363">
              <a:lnSpc>
                <a:spcPct val="90000"/>
              </a:lnSpc>
            </a:pPr>
            <a:r>
              <a:rPr lang="en-US" sz="2000" dirty="0">
                <a:latin typeface="Arial" charset="0"/>
              </a:rPr>
              <a:t>Add a similar annotation to Defect Log entries.</a:t>
            </a:r>
          </a:p>
          <a:p>
            <a:pPr marL="465138" lvl="1" indent="-233363">
              <a:lnSpc>
                <a:spcPct val="90000"/>
              </a:lnSpc>
            </a:pPr>
            <a:r>
              <a:rPr lang="en-US" sz="2000" dirty="0">
                <a:latin typeface="Arial" charset="0"/>
              </a:rPr>
              <a:t>Use </a:t>
            </a:r>
            <a:r>
              <a:rPr lang="ja-JP" altLang="en-US" sz="2000" dirty="0">
                <a:latin typeface="Arial" charset="0"/>
              </a:rPr>
              <a:t>“</a:t>
            </a:r>
            <a:r>
              <a:rPr lang="en-US" sz="2000" dirty="0">
                <a:latin typeface="Arial" charset="0"/>
              </a:rPr>
              <a:t>Test</a:t>
            </a:r>
            <a:r>
              <a:rPr lang="ja-JP" altLang="en-US" sz="2000" dirty="0">
                <a:latin typeface="Arial" charset="0"/>
              </a:rPr>
              <a:t>”</a:t>
            </a:r>
            <a:r>
              <a:rPr lang="en-US" sz="2000" dirty="0">
                <a:latin typeface="Arial" charset="0"/>
              </a:rPr>
              <a:t> as the phase removed when defects are found in a previously tested part</a:t>
            </a:r>
            <a:r>
              <a:rPr lang="en-US" sz="2000" dirty="0" smtClean="0">
                <a:latin typeface="Arial" charset="0"/>
              </a:rPr>
              <a:t>.</a:t>
            </a:r>
            <a:endParaRPr lang="en-US" sz="2000" dirty="0">
              <a:latin typeface="Arial" charset="0"/>
            </a:endParaRPr>
          </a:p>
        </p:txBody>
      </p:sp>
      <p:pic>
        <p:nvPicPr>
          <p:cNvPr id="50180" name="Picture 4" descr="S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3857625"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1851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atin typeface="Arial" charset="0"/>
              </a:rPr>
              <a:t>Recording Data As You Work</a:t>
            </a:r>
          </a:p>
        </p:txBody>
      </p:sp>
      <p:sp>
        <p:nvSpPr>
          <p:cNvPr id="51203" name="Rectangle 3"/>
          <p:cNvSpPr>
            <a:spLocks noGrp="1" noChangeArrowheads="1"/>
          </p:cNvSpPr>
          <p:nvPr>
            <p:ph idx="1"/>
          </p:nvPr>
        </p:nvSpPr>
        <p:spPr/>
        <p:txBody>
          <a:bodyPr/>
          <a:lstStyle/>
          <a:p>
            <a:pPr marL="0" indent="0" eaLnBrk="1" hangingPunct="1"/>
            <a:r>
              <a:rPr lang="en-US">
                <a:latin typeface="Arial" charset="0"/>
              </a:rPr>
              <a:t>Gather and record data on your process as you work, not afterwards.  If you forget, make your best guess promptly.</a:t>
            </a:r>
          </a:p>
          <a:p>
            <a:pPr marL="0" indent="0" eaLnBrk="1" hangingPunct="1"/>
            <a:r>
              <a:rPr lang="en-US">
                <a:latin typeface="Arial" charset="0"/>
              </a:rPr>
              <a:t>Be precise and accurate.</a:t>
            </a:r>
          </a:p>
          <a:p>
            <a:pPr lvl="1" eaLnBrk="1" hangingPunct="1"/>
            <a:r>
              <a:rPr lang="en-US">
                <a:latin typeface="Arial" charset="0"/>
              </a:rPr>
              <a:t>Track time in minutes. </a:t>
            </a:r>
          </a:p>
          <a:p>
            <a:pPr lvl="1" eaLnBrk="1" hangingPunct="1"/>
            <a:r>
              <a:rPr lang="en-US">
                <a:latin typeface="Arial" charset="0"/>
              </a:rPr>
              <a:t>Use the tool.</a:t>
            </a:r>
          </a:p>
          <a:p>
            <a:pPr lvl="1" eaLnBrk="1" hangingPunct="1"/>
            <a:r>
              <a:rPr lang="en-US">
                <a:latin typeface="Arial" charset="0"/>
              </a:rPr>
              <a:t>Count every defect.</a:t>
            </a:r>
          </a:p>
          <a:p>
            <a:pPr marL="0" indent="0" eaLnBrk="1" hangingPunct="1"/>
            <a:r>
              <a:rPr lang="en-US">
                <a:latin typeface="Arial" charset="0"/>
              </a:rPr>
              <a:t>You will be using your own data to manage your process; gather data that are worthy of your trust.</a:t>
            </a:r>
          </a:p>
        </p:txBody>
      </p:sp>
    </p:spTree>
    <p:extLst>
      <p:ext uri="{BB962C8B-B14F-4D97-AF65-F5344CB8AC3E}">
        <p14:creationId xmlns:p14="http://schemas.microsoft.com/office/powerpoint/2010/main" val="1226276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1892086" y="1076898"/>
            <a:ext cx="6832813" cy="5019102"/>
          </a:xfrm>
        </p:spPr>
        <p:txBody>
          <a:bodyPr/>
          <a:lstStyle/>
          <a:p>
            <a:pPr>
              <a:lnSpc>
                <a:spcPct val="90000"/>
              </a:lnSpc>
            </a:pPr>
            <a:r>
              <a:rPr lang="en-US" sz="1900" dirty="0">
                <a:latin typeface="Arial" charset="0"/>
              </a:rPr>
              <a:t>PSP0 asks you to plan your work, use your current development methods, gather time and defect data on your work, and prepare a summary report.</a:t>
            </a:r>
          </a:p>
          <a:p>
            <a:pPr lvl="1">
              <a:lnSpc>
                <a:spcPct val="90000"/>
              </a:lnSpc>
            </a:pPr>
            <a:r>
              <a:rPr lang="en-US" sz="1900" dirty="0">
                <a:latin typeface="Arial" charset="0"/>
              </a:rPr>
              <a:t>Planning – produce a plan for developing the program defined by the requirements</a:t>
            </a:r>
          </a:p>
          <a:p>
            <a:pPr lvl="1">
              <a:lnSpc>
                <a:spcPct val="90000"/>
              </a:lnSpc>
            </a:pPr>
            <a:r>
              <a:rPr lang="en-US" sz="1900" dirty="0">
                <a:latin typeface="Arial" charset="0"/>
              </a:rPr>
              <a:t>Design – produce a design specification for the program defined by the requirements</a:t>
            </a:r>
          </a:p>
          <a:p>
            <a:pPr lvl="1">
              <a:lnSpc>
                <a:spcPct val="90000"/>
              </a:lnSpc>
            </a:pPr>
            <a:r>
              <a:rPr lang="en-US" sz="1900" dirty="0">
                <a:latin typeface="Arial" charset="0"/>
              </a:rPr>
              <a:t>Coding – transform the design specification into programming language statements</a:t>
            </a:r>
          </a:p>
          <a:p>
            <a:pPr lvl="1">
              <a:lnSpc>
                <a:spcPct val="90000"/>
              </a:lnSpc>
            </a:pPr>
            <a:r>
              <a:rPr lang="en-US" sz="1900" dirty="0">
                <a:latin typeface="Arial" charset="0"/>
              </a:rPr>
              <a:t>Compile – translate the programming language statements into executable code</a:t>
            </a:r>
          </a:p>
          <a:p>
            <a:pPr lvl="1">
              <a:lnSpc>
                <a:spcPct val="90000"/>
              </a:lnSpc>
            </a:pPr>
            <a:r>
              <a:rPr lang="en-US" sz="1900" dirty="0">
                <a:latin typeface="Arial" charset="0"/>
              </a:rPr>
              <a:t>Test – verify that the executable code satisfies the requirements</a:t>
            </a:r>
          </a:p>
          <a:p>
            <a:pPr lvl="1">
              <a:lnSpc>
                <a:spcPct val="90000"/>
              </a:lnSpc>
            </a:pPr>
            <a:r>
              <a:rPr lang="en-US" sz="1900" dirty="0">
                <a:latin typeface="Arial" charset="0"/>
              </a:rPr>
              <a:t>Postmortem – summarize and analyze the project </a:t>
            </a:r>
            <a:r>
              <a:rPr lang="en-US" sz="1900" dirty="0" smtClean="0">
                <a:latin typeface="Arial" charset="0"/>
              </a:rPr>
              <a:t>data</a:t>
            </a:r>
            <a:endParaRPr lang="en-US" sz="1900" dirty="0">
              <a:latin typeface="Arial" charset="0"/>
            </a:endParaRPr>
          </a:p>
        </p:txBody>
      </p:sp>
      <p:sp>
        <p:nvSpPr>
          <p:cNvPr id="6146" name="Rectangle 2"/>
          <p:cNvSpPr>
            <a:spLocks noGrp="1" noChangeArrowheads="1"/>
          </p:cNvSpPr>
          <p:nvPr>
            <p:ph type="title"/>
          </p:nvPr>
        </p:nvSpPr>
        <p:spPr/>
        <p:txBody>
          <a:bodyPr/>
          <a:lstStyle/>
          <a:p>
            <a:pPr eaLnBrk="1" hangingPunct="1"/>
            <a:r>
              <a:rPr lang="en-US">
                <a:latin typeface="Arial" charset="0"/>
              </a:rPr>
              <a:t>PSP0 Process Phases</a:t>
            </a:r>
          </a:p>
        </p:txBody>
      </p:sp>
      <p:grpSp>
        <p:nvGrpSpPr>
          <p:cNvPr id="6148" name="Group 40"/>
          <p:cNvGrpSpPr>
            <a:grpSpLocks/>
          </p:cNvGrpSpPr>
          <p:nvPr/>
        </p:nvGrpSpPr>
        <p:grpSpPr bwMode="auto">
          <a:xfrm>
            <a:off x="388938" y="1123950"/>
            <a:ext cx="1373187" cy="4160838"/>
            <a:chOff x="4278" y="1077"/>
            <a:chExt cx="865" cy="2621"/>
          </a:xfrm>
        </p:grpSpPr>
        <p:grpSp>
          <p:nvGrpSpPr>
            <p:cNvPr id="6149" name="Group 41"/>
            <p:cNvGrpSpPr>
              <a:grpSpLocks/>
            </p:cNvGrpSpPr>
            <p:nvPr/>
          </p:nvGrpSpPr>
          <p:grpSpPr bwMode="auto">
            <a:xfrm>
              <a:off x="4424" y="1077"/>
              <a:ext cx="576" cy="288"/>
              <a:chOff x="4424" y="1077"/>
              <a:chExt cx="576" cy="288"/>
            </a:xfrm>
          </p:grpSpPr>
          <p:sp>
            <p:nvSpPr>
              <p:cNvPr id="6176" name="Freeform 42"/>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7" name="Freeform 43"/>
              <p:cNvSpPr>
                <a:spLocks/>
              </p:cNvSpPr>
              <p:nvPr/>
            </p:nvSpPr>
            <p:spPr bwMode="auto">
              <a:xfrm>
                <a:off x="4424" y="1077"/>
                <a:ext cx="576"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0" name="Rectangle 44"/>
            <p:cNvSpPr>
              <a:spLocks noChangeArrowheads="1"/>
            </p:cNvSpPr>
            <p:nvPr/>
          </p:nvSpPr>
          <p:spPr bwMode="auto">
            <a:xfrm>
              <a:off x="4577" y="1144"/>
              <a:ext cx="270"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Plan</a:t>
              </a:r>
              <a:endParaRPr lang="en-US"/>
            </a:p>
          </p:txBody>
        </p:sp>
        <p:grpSp>
          <p:nvGrpSpPr>
            <p:cNvPr id="6151" name="Group 45"/>
            <p:cNvGrpSpPr>
              <a:grpSpLocks/>
            </p:cNvGrpSpPr>
            <p:nvPr/>
          </p:nvGrpSpPr>
          <p:grpSpPr bwMode="auto">
            <a:xfrm>
              <a:off x="4422" y="1543"/>
              <a:ext cx="577" cy="288"/>
              <a:chOff x="4422" y="1543"/>
              <a:chExt cx="577" cy="288"/>
            </a:xfrm>
          </p:grpSpPr>
          <p:sp>
            <p:nvSpPr>
              <p:cNvPr id="6174" name="Freeform 46"/>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5" name="Freeform 47"/>
              <p:cNvSpPr>
                <a:spLocks/>
              </p:cNvSpPr>
              <p:nvPr/>
            </p:nvSpPr>
            <p:spPr bwMode="auto">
              <a:xfrm>
                <a:off x="4422" y="15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2" name="Rectangle 48"/>
            <p:cNvSpPr>
              <a:spLocks noChangeArrowheads="1"/>
            </p:cNvSpPr>
            <p:nvPr/>
          </p:nvSpPr>
          <p:spPr bwMode="auto">
            <a:xfrm>
              <a:off x="4498" y="1611"/>
              <a:ext cx="426"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Design</a:t>
              </a:r>
              <a:endParaRPr lang="en-US"/>
            </a:p>
          </p:txBody>
        </p:sp>
        <p:grpSp>
          <p:nvGrpSpPr>
            <p:cNvPr id="6153" name="Group 49"/>
            <p:cNvGrpSpPr>
              <a:grpSpLocks/>
            </p:cNvGrpSpPr>
            <p:nvPr/>
          </p:nvGrpSpPr>
          <p:grpSpPr bwMode="auto">
            <a:xfrm>
              <a:off x="4422" y="2010"/>
              <a:ext cx="577" cy="288"/>
              <a:chOff x="4422" y="2010"/>
              <a:chExt cx="577" cy="288"/>
            </a:xfrm>
          </p:grpSpPr>
          <p:sp>
            <p:nvSpPr>
              <p:cNvPr id="6172" name="Freeform 50"/>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3" name="Freeform 51"/>
              <p:cNvSpPr>
                <a:spLocks/>
              </p:cNvSpPr>
              <p:nvPr/>
            </p:nvSpPr>
            <p:spPr bwMode="auto">
              <a:xfrm>
                <a:off x="4422" y="2010"/>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90"/>
                      <a:pt x="0" y="200"/>
                    </a:cubicBezTo>
                    <a:lnTo>
                      <a:pt x="0" y="1000"/>
                    </a:lnTo>
                    <a:cubicBezTo>
                      <a:pt x="0" y="1111"/>
                      <a:pt x="90" y="1200"/>
                      <a:pt x="200" y="1200"/>
                    </a:cubicBezTo>
                    <a:lnTo>
                      <a:pt x="2200" y="1200"/>
                    </a:lnTo>
                    <a:cubicBezTo>
                      <a:pt x="2311" y="1200"/>
                      <a:pt x="2400" y="1111"/>
                      <a:pt x="2400" y="1000"/>
                    </a:cubicBezTo>
                    <a:lnTo>
                      <a:pt x="2400" y="200"/>
                    </a:lnTo>
                    <a:cubicBezTo>
                      <a:pt x="2400" y="90"/>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4" name="Rectangle 52"/>
            <p:cNvSpPr>
              <a:spLocks noChangeArrowheads="1"/>
            </p:cNvSpPr>
            <p:nvPr/>
          </p:nvSpPr>
          <p:spPr bwMode="auto">
            <a:xfrm>
              <a:off x="4551" y="2077"/>
              <a:ext cx="319"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Code</a:t>
              </a:r>
              <a:endParaRPr lang="en-US"/>
            </a:p>
          </p:txBody>
        </p:sp>
        <p:grpSp>
          <p:nvGrpSpPr>
            <p:cNvPr id="6155" name="Group 53"/>
            <p:cNvGrpSpPr>
              <a:grpSpLocks/>
            </p:cNvGrpSpPr>
            <p:nvPr/>
          </p:nvGrpSpPr>
          <p:grpSpPr bwMode="auto">
            <a:xfrm>
              <a:off x="4422" y="2476"/>
              <a:ext cx="577" cy="288"/>
              <a:chOff x="4422" y="2476"/>
              <a:chExt cx="577" cy="288"/>
            </a:xfrm>
          </p:grpSpPr>
          <p:sp>
            <p:nvSpPr>
              <p:cNvPr id="6170" name="Freeform 54"/>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71" name="Freeform 55"/>
              <p:cNvSpPr>
                <a:spLocks/>
              </p:cNvSpPr>
              <p:nvPr/>
            </p:nvSpPr>
            <p:spPr bwMode="auto">
              <a:xfrm>
                <a:off x="4422" y="2476"/>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6" name="Rectangle 56"/>
            <p:cNvSpPr>
              <a:spLocks noChangeArrowheads="1"/>
            </p:cNvSpPr>
            <p:nvPr/>
          </p:nvSpPr>
          <p:spPr bwMode="auto">
            <a:xfrm>
              <a:off x="4458" y="2543"/>
              <a:ext cx="505"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Compile</a:t>
              </a:r>
              <a:endParaRPr lang="en-US"/>
            </a:p>
          </p:txBody>
        </p:sp>
        <p:grpSp>
          <p:nvGrpSpPr>
            <p:cNvPr id="6157" name="Group 57"/>
            <p:cNvGrpSpPr>
              <a:grpSpLocks/>
            </p:cNvGrpSpPr>
            <p:nvPr/>
          </p:nvGrpSpPr>
          <p:grpSpPr bwMode="auto">
            <a:xfrm>
              <a:off x="4422" y="2943"/>
              <a:ext cx="577" cy="288"/>
              <a:chOff x="4422" y="2943"/>
              <a:chExt cx="577" cy="288"/>
            </a:xfrm>
          </p:grpSpPr>
          <p:sp>
            <p:nvSpPr>
              <p:cNvPr id="6168" name="Freeform 58"/>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69" name="Freeform 59"/>
              <p:cNvSpPr>
                <a:spLocks/>
              </p:cNvSpPr>
              <p:nvPr/>
            </p:nvSpPr>
            <p:spPr bwMode="auto">
              <a:xfrm>
                <a:off x="4422" y="2943"/>
                <a:ext cx="577" cy="288"/>
              </a:xfrm>
              <a:custGeom>
                <a:avLst/>
                <a:gdLst>
                  <a:gd name="T0" fmla="*/ 0 w 2400"/>
                  <a:gd name="T1" fmla="*/ 0 h 1200"/>
                  <a:gd name="T2" fmla="*/ 0 w 2400"/>
                  <a:gd name="T3" fmla="*/ 0 h 1200"/>
                  <a:gd name="T4" fmla="*/ 0 w 2400"/>
                  <a:gd name="T5" fmla="*/ 0 h 1200"/>
                  <a:gd name="T6" fmla="*/ 0 w 2400"/>
                  <a:gd name="T7" fmla="*/ 0 h 1200"/>
                  <a:gd name="T8" fmla="*/ 0 w 2400"/>
                  <a:gd name="T9" fmla="*/ 0 h 1200"/>
                  <a:gd name="T10" fmla="*/ 0 w 2400"/>
                  <a:gd name="T11" fmla="*/ 0 h 1200"/>
                  <a:gd name="T12" fmla="*/ 0 w 2400"/>
                  <a:gd name="T13" fmla="*/ 0 h 1200"/>
                  <a:gd name="T14" fmla="*/ 0 w 2400"/>
                  <a:gd name="T15" fmla="*/ 0 h 1200"/>
                  <a:gd name="T16" fmla="*/ 0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00"/>
                  <a:gd name="T28" fmla="*/ 0 h 1200"/>
                  <a:gd name="T29" fmla="*/ 2400 w 24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00" h="1200">
                    <a:moveTo>
                      <a:pt x="200" y="0"/>
                    </a:moveTo>
                    <a:cubicBezTo>
                      <a:pt x="90" y="0"/>
                      <a:pt x="0" y="89"/>
                      <a:pt x="0" y="200"/>
                    </a:cubicBezTo>
                    <a:lnTo>
                      <a:pt x="0" y="1000"/>
                    </a:lnTo>
                    <a:cubicBezTo>
                      <a:pt x="0" y="1110"/>
                      <a:pt x="90" y="1200"/>
                      <a:pt x="200" y="1200"/>
                    </a:cubicBezTo>
                    <a:lnTo>
                      <a:pt x="2200" y="1200"/>
                    </a:lnTo>
                    <a:cubicBezTo>
                      <a:pt x="2311" y="1200"/>
                      <a:pt x="2400" y="1110"/>
                      <a:pt x="2400" y="1000"/>
                    </a:cubicBezTo>
                    <a:lnTo>
                      <a:pt x="2400" y="200"/>
                    </a:lnTo>
                    <a:cubicBezTo>
                      <a:pt x="2400" y="89"/>
                      <a:pt x="2311" y="0"/>
                      <a:pt x="22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58" name="Rectangle 60"/>
            <p:cNvSpPr>
              <a:spLocks noChangeArrowheads="1"/>
            </p:cNvSpPr>
            <p:nvPr/>
          </p:nvSpPr>
          <p:spPr bwMode="auto">
            <a:xfrm>
              <a:off x="4579" y="3010"/>
              <a:ext cx="2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Test</a:t>
              </a:r>
              <a:endParaRPr lang="en-US"/>
            </a:p>
          </p:txBody>
        </p:sp>
        <p:grpSp>
          <p:nvGrpSpPr>
            <p:cNvPr id="6159" name="Group 61"/>
            <p:cNvGrpSpPr>
              <a:grpSpLocks/>
            </p:cNvGrpSpPr>
            <p:nvPr/>
          </p:nvGrpSpPr>
          <p:grpSpPr bwMode="auto">
            <a:xfrm>
              <a:off x="4278" y="3410"/>
              <a:ext cx="865" cy="288"/>
              <a:chOff x="4278" y="3410"/>
              <a:chExt cx="865" cy="288"/>
            </a:xfrm>
          </p:grpSpPr>
          <p:sp>
            <p:nvSpPr>
              <p:cNvPr id="6166" name="Freeform 62"/>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solidFill>
                <a:srgbClr val="39536B"/>
              </a:solidFill>
              <a:ln w="0">
                <a:solidFill>
                  <a:srgbClr val="000000"/>
                </a:solidFill>
                <a:prstDash val="solid"/>
                <a:round/>
                <a:headEnd/>
                <a:tailEnd/>
              </a:ln>
            </p:spPr>
            <p:txBody>
              <a:bodyPr/>
              <a:lstStyle/>
              <a:p>
                <a:endParaRPr lang="en-US"/>
              </a:p>
            </p:txBody>
          </p:sp>
          <p:sp>
            <p:nvSpPr>
              <p:cNvPr id="6167" name="Freeform 63"/>
              <p:cNvSpPr>
                <a:spLocks/>
              </p:cNvSpPr>
              <p:nvPr/>
            </p:nvSpPr>
            <p:spPr bwMode="auto">
              <a:xfrm>
                <a:off x="4278" y="3410"/>
                <a:ext cx="865" cy="288"/>
              </a:xfrm>
              <a:custGeom>
                <a:avLst/>
                <a:gdLst>
                  <a:gd name="T0" fmla="*/ 0 w 3600"/>
                  <a:gd name="T1" fmla="*/ 0 h 1200"/>
                  <a:gd name="T2" fmla="*/ 0 w 3600"/>
                  <a:gd name="T3" fmla="*/ 0 h 1200"/>
                  <a:gd name="T4" fmla="*/ 0 w 3600"/>
                  <a:gd name="T5" fmla="*/ 0 h 1200"/>
                  <a:gd name="T6" fmla="*/ 0 w 3600"/>
                  <a:gd name="T7" fmla="*/ 0 h 1200"/>
                  <a:gd name="T8" fmla="*/ 0 w 3600"/>
                  <a:gd name="T9" fmla="*/ 0 h 1200"/>
                  <a:gd name="T10" fmla="*/ 0 w 3600"/>
                  <a:gd name="T11" fmla="*/ 0 h 1200"/>
                  <a:gd name="T12" fmla="*/ 0 w 3600"/>
                  <a:gd name="T13" fmla="*/ 0 h 1200"/>
                  <a:gd name="T14" fmla="*/ 0 w 3600"/>
                  <a:gd name="T15" fmla="*/ 0 h 1200"/>
                  <a:gd name="T16" fmla="*/ 0 w 36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00"/>
                  <a:gd name="T28" fmla="*/ 0 h 1200"/>
                  <a:gd name="T29" fmla="*/ 3600 w 3600"/>
                  <a:gd name="T30" fmla="*/ 1200 h 1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00" h="1200">
                    <a:moveTo>
                      <a:pt x="200" y="0"/>
                    </a:moveTo>
                    <a:cubicBezTo>
                      <a:pt x="90" y="0"/>
                      <a:pt x="0" y="90"/>
                      <a:pt x="0" y="200"/>
                    </a:cubicBezTo>
                    <a:lnTo>
                      <a:pt x="0" y="1000"/>
                    </a:lnTo>
                    <a:cubicBezTo>
                      <a:pt x="0" y="1111"/>
                      <a:pt x="90" y="1200"/>
                      <a:pt x="200" y="1200"/>
                    </a:cubicBezTo>
                    <a:lnTo>
                      <a:pt x="3400" y="1200"/>
                    </a:lnTo>
                    <a:cubicBezTo>
                      <a:pt x="3511" y="1200"/>
                      <a:pt x="3600" y="1111"/>
                      <a:pt x="3600" y="1000"/>
                    </a:cubicBezTo>
                    <a:lnTo>
                      <a:pt x="3600" y="200"/>
                    </a:lnTo>
                    <a:cubicBezTo>
                      <a:pt x="3600" y="90"/>
                      <a:pt x="3511" y="0"/>
                      <a:pt x="3400" y="0"/>
                    </a:cubicBezTo>
                    <a:lnTo>
                      <a:pt x="200" y="0"/>
                    </a:lnTo>
                    <a:close/>
                  </a:path>
                </a:pathLst>
              </a:custGeom>
              <a:noFill/>
              <a:ln w="25400" cap="rnd">
                <a:solidFill>
                  <a:srgbClr val="EFEDE5"/>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60" name="Rectangle 64"/>
            <p:cNvSpPr>
              <a:spLocks noChangeArrowheads="1"/>
            </p:cNvSpPr>
            <p:nvPr/>
          </p:nvSpPr>
          <p:spPr bwMode="auto">
            <a:xfrm>
              <a:off x="4337" y="3477"/>
              <a:ext cx="747"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EFEDE5"/>
                  </a:solidFill>
                </a:rPr>
                <a:t>Postmortem</a:t>
              </a:r>
              <a:endParaRPr lang="en-US"/>
            </a:p>
          </p:txBody>
        </p:sp>
        <p:sp>
          <p:nvSpPr>
            <p:cNvPr id="6161" name="Freeform 65"/>
            <p:cNvSpPr>
              <a:spLocks noEditPoints="1"/>
            </p:cNvSpPr>
            <p:nvPr/>
          </p:nvSpPr>
          <p:spPr bwMode="auto">
            <a:xfrm>
              <a:off x="4687" y="1369"/>
              <a:ext cx="48" cy="166"/>
            </a:xfrm>
            <a:custGeom>
              <a:avLst/>
              <a:gdLst>
                <a:gd name="T0" fmla="*/ 0 w 200"/>
                <a:gd name="T1" fmla="*/ 0 h 692"/>
                <a:gd name="T2" fmla="*/ 0 w 200"/>
                <a:gd name="T3" fmla="*/ 0 h 692"/>
                <a:gd name="T4" fmla="*/ 0 w 200"/>
                <a:gd name="T5" fmla="*/ 0 h 692"/>
                <a:gd name="T6" fmla="*/ 0 w 200"/>
                <a:gd name="T7" fmla="*/ 0 h 692"/>
                <a:gd name="T8" fmla="*/ 0 w 200"/>
                <a:gd name="T9" fmla="*/ 0 h 692"/>
                <a:gd name="T10" fmla="*/ 0 w 200"/>
                <a:gd name="T11" fmla="*/ 0 h 692"/>
                <a:gd name="T12" fmla="*/ 0 w 200"/>
                <a:gd name="T13" fmla="*/ 0 h 692"/>
                <a:gd name="T14" fmla="*/ 0 w 200"/>
                <a:gd name="T15" fmla="*/ 0 h 692"/>
                <a:gd name="T16" fmla="*/ 0 w 200"/>
                <a:gd name="T17" fmla="*/ 0 h 692"/>
                <a:gd name="T18" fmla="*/ 0 w 200"/>
                <a:gd name="T19" fmla="*/ 0 h 692"/>
                <a:gd name="T20" fmla="*/ 0 w 200"/>
                <a:gd name="T21" fmla="*/ 0 h 6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2"/>
                <a:gd name="T35" fmla="*/ 200 w 200"/>
                <a:gd name="T36" fmla="*/ 692 h 6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2">
                  <a:moveTo>
                    <a:pt x="122" y="17"/>
                  </a:moveTo>
                  <a:lnTo>
                    <a:pt x="116" y="526"/>
                  </a:lnTo>
                  <a:cubicBezTo>
                    <a:pt x="116" y="535"/>
                    <a:pt x="108" y="542"/>
                    <a:pt x="99" y="542"/>
                  </a:cubicBezTo>
                  <a:cubicBezTo>
                    <a:pt x="90" y="542"/>
                    <a:pt x="82" y="534"/>
                    <a:pt x="83" y="525"/>
                  </a:cubicBezTo>
                  <a:lnTo>
                    <a:pt x="89" y="17"/>
                  </a:lnTo>
                  <a:cubicBezTo>
                    <a:pt x="89" y="8"/>
                    <a:pt x="96" y="0"/>
                    <a:pt x="106" y="0"/>
                  </a:cubicBezTo>
                  <a:cubicBezTo>
                    <a:pt x="115" y="0"/>
                    <a:pt x="122" y="8"/>
                    <a:pt x="122" y="17"/>
                  </a:cubicBezTo>
                  <a:close/>
                  <a:moveTo>
                    <a:pt x="200" y="493"/>
                  </a:moveTo>
                  <a:lnTo>
                    <a:pt x="97" y="692"/>
                  </a:lnTo>
                  <a:lnTo>
                    <a:pt x="0" y="491"/>
                  </a:lnTo>
                  <a:lnTo>
                    <a:pt x="200" y="493"/>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2" name="Freeform 66"/>
            <p:cNvSpPr>
              <a:spLocks noEditPoints="1"/>
            </p:cNvSpPr>
            <p:nvPr/>
          </p:nvSpPr>
          <p:spPr bwMode="auto">
            <a:xfrm>
              <a:off x="4686" y="18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8"/>
                    <a:pt x="109" y="546"/>
                    <a:pt x="100" y="546"/>
                  </a:cubicBezTo>
                  <a:cubicBezTo>
                    <a:pt x="91" y="546"/>
                    <a:pt x="83" y="538"/>
                    <a:pt x="83" y="529"/>
                  </a:cubicBezTo>
                  <a:lnTo>
                    <a:pt x="83" y="17"/>
                  </a:lnTo>
                  <a:cubicBezTo>
                    <a:pt x="83" y="7"/>
                    <a:pt x="91" y="0"/>
                    <a:pt x="100" y="0"/>
                  </a:cubicBezTo>
                  <a:cubicBezTo>
                    <a:pt x="109" y="0"/>
                    <a:pt x="117" y="7"/>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3" name="Freeform 67"/>
            <p:cNvSpPr>
              <a:spLocks noEditPoints="1"/>
            </p:cNvSpPr>
            <p:nvPr/>
          </p:nvSpPr>
          <p:spPr bwMode="auto">
            <a:xfrm>
              <a:off x="4686" y="2302"/>
              <a:ext cx="48" cy="166"/>
            </a:xfrm>
            <a:custGeom>
              <a:avLst/>
              <a:gdLst>
                <a:gd name="T0" fmla="*/ 0 w 200"/>
                <a:gd name="T1" fmla="*/ 0 h 691"/>
                <a:gd name="T2" fmla="*/ 0 w 200"/>
                <a:gd name="T3" fmla="*/ 0 h 691"/>
                <a:gd name="T4" fmla="*/ 0 w 200"/>
                <a:gd name="T5" fmla="*/ 0 h 691"/>
                <a:gd name="T6" fmla="*/ 0 w 200"/>
                <a:gd name="T7" fmla="*/ 0 h 691"/>
                <a:gd name="T8" fmla="*/ 0 w 200"/>
                <a:gd name="T9" fmla="*/ 0 h 691"/>
                <a:gd name="T10" fmla="*/ 0 w 200"/>
                <a:gd name="T11" fmla="*/ 0 h 691"/>
                <a:gd name="T12" fmla="*/ 0 w 200"/>
                <a:gd name="T13" fmla="*/ 0 h 691"/>
                <a:gd name="T14" fmla="*/ 0 w 200"/>
                <a:gd name="T15" fmla="*/ 0 h 691"/>
                <a:gd name="T16" fmla="*/ 0 w 200"/>
                <a:gd name="T17" fmla="*/ 0 h 691"/>
                <a:gd name="T18" fmla="*/ 0 w 200"/>
                <a:gd name="T19" fmla="*/ 0 h 691"/>
                <a:gd name="T20" fmla="*/ 0 w 200"/>
                <a:gd name="T21" fmla="*/ 0 h 6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1"/>
                <a:gd name="T35" fmla="*/ 200 w 200"/>
                <a:gd name="T36" fmla="*/ 691 h 6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1">
                  <a:moveTo>
                    <a:pt x="117" y="16"/>
                  </a:moveTo>
                  <a:lnTo>
                    <a:pt x="117" y="525"/>
                  </a:lnTo>
                  <a:cubicBezTo>
                    <a:pt x="117" y="534"/>
                    <a:pt x="109" y="541"/>
                    <a:pt x="100" y="541"/>
                  </a:cubicBezTo>
                  <a:cubicBezTo>
                    <a:pt x="91" y="541"/>
                    <a:pt x="83" y="534"/>
                    <a:pt x="83" y="525"/>
                  </a:cubicBezTo>
                  <a:lnTo>
                    <a:pt x="83" y="16"/>
                  </a:lnTo>
                  <a:cubicBezTo>
                    <a:pt x="83" y="7"/>
                    <a:pt x="91" y="0"/>
                    <a:pt x="100" y="0"/>
                  </a:cubicBezTo>
                  <a:cubicBezTo>
                    <a:pt x="109" y="0"/>
                    <a:pt x="117" y="7"/>
                    <a:pt x="117" y="16"/>
                  </a:cubicBezTo>
                  <a:close/>
                  <a:moveTo>
                    <a:pt x="200" y="491"/>
                  </a:moveTo>
                  <a:lnTo>
                    <a:pt x="100" y="691"/>
                  </a:lnTo>
                  <a:lnTo>
                    <a:pt x="0" y="491"/>
                  </a:lnTo>
                  <a:lnTo>
                    <a:pt x="200" y="491"/>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4" name="Freeform 68"/>
            <p:cNvSpPr>
              <a:spLocks noEditPoints="1"/>
            </p:cNvSpPr>
            <p:nvPr/>
          </p:nvSpPr>
          <p:spPr bwMode="auto">
            <a:xfrm>
              <a:off x="4686" y="2768"/>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30"/>
                  </a:lnTo>
                  <a:cubicBezTo>
                    <a:pt x="117" y="539"/>
                    <a:pt x="109" y="546"/>
                    <a:pt x="100" y="546"/>
                  </a:cubicBezTo>
                  <a:cubicBezTo>
                    <a:pt x="91" y="546"/>
                    <a:pt x="83" y="539"/>
                    <a:pt x="83" y="530"/>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sp>
          <p:nvSpPr>
            <p:cNvPr id="6165" name="Freeform 69"/>
            <p:cNvSpPr>
              <a:spLocks noEditPoints="1"/>
            </p:cNvSpPr>
            <p:nvPr/>
          </p:nvSpPr>
          <p:spPr bwMode="auto">
            <a:xfrm>
              <a:off x="4686" y="3235"/>
              <a:ext cx="48" cy="167"/>
            </a:xfrm>
            <a:custGeom>
              <a:avLst/>
              <a:gdLst>
                <a:gd name="T0" fmla="*/ 0 w 200"/>
                <a:gd name="T1" fmla="*/ 0 h 696"/>
                <a:gd name="T2" fmla="*/ 0 w 200"/>
                <a:gd name="T3" fmla="*/ 0 h 696"/>
                <a:gd name="T4" fmla="*/ 0 w 200"/>
                <a:gd name="T5" fmla="*/ 0 h 696"/>
                <a:gd name="T6" fmla="*/ 0 w 200"/>
                <a:gd name="T7" fmla="*/ 0 h 696"/>
                <a:gd name="T8" fmla="*/ 0 w 200"/>
                <a:gd name="T9" fmla="*/ 0 h 696"/>
                <a:gd name="T10" fmla="*/ 0 w 200"/>
                <a:gd name="T11" fmla="*/ 0 h 696"/>
                <a:gd name="T12" fmla="*/ 0 w 200"/>
                <a:gd name="T13" fmla="*/ 0 h 696"/>
                <a:gd name="T14" fmla="*/ 0 w 200"/>
                <a:gd name="T15" fmla="*/ 0 h 696"/>
                <a:gd name="T16" fmla="*/ 0 w 200"/>
                <a:gd name="T17" fmla="*/ 0 h 696"/>
                <a:gd name="T18" fmla="*/ 0 w 200"/>
                <a:gd name="T19" fmla="*/ 0 h 696"/>
                <a:gd name="T20" fmla="*/ 0 w 200"/>
                <a:gd name="T21" fmla="*/ 0 h 6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696"/>
                <a:gd name="T35" fmla="*/ 200 w 200"/>
                <a:gd name="T36" fmla="*/ 696 h 6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696">
                  <a:moveTo>
                    <a:pt x="117" y="17"/>
                  </a:moveTo>
                  <a:lnTo>
                    <a:pt x="117" y="529"/>
                  </a:lnTo>
                  <a:cubicBezTo>
                    <a:pt x="117" y="539"/>
                    <a:pt x="109" y="546"/>
                    <a:pt x="100" y="546"/>
                  </a:cubicBezTo>
                  <a:cubicBezTo>
                    <a:pt x="91" y="546"/>
                    <a:pt x="83" y="539"/>
                    <a:pt x="83" y="529"/>
                  </a:cubicBezTo>
                  <a:lnTo>
                    <a:pt x="83" y="17"/>
                  </a:lnTo>
                  <a:cubicBezTo>
                    <a:pt x="83" y="8"/>
                    <a:pt x="91" y="0"/>
                    <a:pt x="100" y="0"/>
                  </a:cubicBezTo>
                  <a:cubicBezTo>
                    <a:pt x="109" y="0"/>
                    <a:pt x="117" y="8"/>
                    <a:pt x="117" y="17"/>
                  </a:cubicBezTo>
                  <a:close/>
                  <a:moveTo>
                    <a:pt x="200" y="496"/>
                  </a:moveTo>
                  <a:lnTo>
                    <a:pt x="100" y="696"/>
                  </a:lnTo>
                  <a:lnTo>
                    <a:pt x="0" y="496"/>
                  </a:lnTo>
                  <a:lnTo>
                    <a:pt x="200" y="496"/>
                  </a:lnTo>
                  <a:close/>
                </a:path>
              </a:pathLst>
            </a:custGeom>
            <a:solidFill>
              <a:srgbClr val="39536B"/>
            </a:solidFill>
            <a:ln w="1588" cap="flat">
              <a:solidFill>
                <a:srgbClr val="39536B"/>
              </a:solidFill>
              <a:prstDash val="solid"/>
              <a:bevel/>
              <a:headEnd/>
              <a:tailEnd/>
            </a:ln>
          </p:spPr>
          <p:txBody>
            <a:bodyPr/>
            <a:lstStyle/>
            <a:p>
              <a:endParaRPr lang="en-US"/>
            </a:p>
          </p:txBody>
        </p:sp>
      </p:grpSp>
    </p:spTree>
    <p:extLst>
      <p:ext uri="{BB962C8B-B14F-4D97-AF65-F5344CB8AC3E}">
        <p14:creationId xmlns:p14="http://schemas.microsoft.com/office/powerpoint/2010/main" val="41369812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52227" name="Rectangle 3"/>
          <p:cNvSpPr>
            <a:spLocks noGrp="1" noChangeArrowheads="1"/>
          </p:cNvSpPr>
          <p:nvPr>
            <p:ph idx="1"/>
          </p:nvPr>
        </p:nvSpPr>
        <p:spPr/>
        <p:txBody>
          <a:bodyPr/>
          <a:lstStyle/>
          <a:p>
            <a:pPr marL="0" indent="0" eaLnBrk="1" hangingPunct="1"/>
            <a:r>
              <a:rPr lang="en-US">
                <a:latin typeface="Arial" charset="0"/>
              </a:rPr>
              <a:t>The PSP0 process</a:t>
            </a:r>
          </a:p>
          <a:p>
            <a:pPr lvl="1" eaLnBrk="1" hangingPunct="1"/>
            <a:r>
              <a:rPr lang="en-US">
                <a:latin typeface="Arial" charset="0"/>
              </a:rPr>
              <a:t>demonstrates the use of a defined process in writing small programs</a:t>
            </a:r>
          </a:p>
          <a:p>
            <a:pPr lvl="1" eaLnBrk="1" hangingPunct="1"/>
            <a:r>
              <a:rPr lang="en-US">
                <a:latin typeface="Arial" charset="0"/>
              </a:rPr>
              <a:t>incorporates basic measurements in the software development process</a:t>
            </a:r>
          </a:p>
          <a:p>
            <a:pPr lvl="1" eaLnBrk="1" hangingPunct="1"/>
            <a:r>
              <a:rPr lang="en-US">
                <a:latin typeface="Arial" charset="0"/>
              </a:rPr>
              <a:t>requires minimal changes to your personal practices</a:t>
            </a:r>
          </a:p>
        </p:txBody>
      </p:sp>
    </p:spTree>
    <p:extLst>
      <p:ext uri="{BB962C8B-B14F-4D97-AF65-F5344CB8AC3E}">
        <p14:creationId xmlns:p14="http://schemas.microsoft.com/office/powerpoint/2010/main" val="3886485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851088" cy="24192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177625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Cyclic Process Flow -1</a:t>
            </a:r>
          </a:p>
        </p:txBody>
      </p:sp>
      <p:sp>
        <p:nvSpPr>
          <p:cNvPr id="2" name="Content Placeholder 1"/>
          <p:cNvSpPr>
            <a:spLocks noGrp="1"/>
          </p:cNvSpPr>
          <p:nvPr>
            <p:ph sz="half" idx="1"/>
          </p:nvPr>
        </p:nvSpPr>
        <p:spPr>
          <a:xfrm>
            <a:off x="4659216" y="1076898"/>
            <a:ext cx="4065683" cy="5057502"/>
          </a:xfrm>
        </p:spPr>
        <p:txBody>
          <a:bodyPr>
            <a:normAutofit/>
          </a:bodyPr>
          <a:lstStyle/>
          <a:p>
            <a:pPr>
              <a:lnSpc>
                <a:spcPct val="85000"/>
              </a:lnSpc>
              <a:spcAft>
                <a:spcPct val="5000"/>
              </a:spcAft>
            </a:pPr>
            <a:r>
              <a:rPr lang="en-US" dirty="0">
                <a:latin typeface="Arial" charset="0"/>
              </a:rPr>
              <a:t>PSP is NOT a waterfall process.  Cyclic development is not only supported, but encouraged</a:t>
            </a:r>
            <a:r>
              <a:rPr lang="en-US" dirty="0" smtClean="0">
                <a:latin typeface="Arial" charset="0"/>
              </a:rPr>
              <a:t>.</a:t>
            </a:r>
            <a:endParaRPr lang="en-US" dirty="0">
              <a:latin typeface="Arial" charset="0"/>
            </a:endParaRPr>
          </a:p>
          <a:p>
            <a:pPr>
              <a:lnSpc>
                <a:spcPct val="85000"/>
              </a:lnSpc>
              <a:spcAft>
                <a:spcPct val="5000"/>
              </a:spcAft>
            </a:pPr>
            <a:r>
              <a:rPr lang="en-US" dirty="0">
                <a:latin typeface="Arial" charset="0"/>
              </a:rPr>
              <a:t>In this example the design is completed in one step</a:t>
            </a:r>
            <a:r>
              <a:rPr lang="en-US" dirty="0" smtClean="0">
                <a:latin typeface="Arial" charset="0"/>
              </a:rPr>
              <a:t>.</a:t>
            </a:r>
            <a:endParaRPr lang="en-US" dirty="0">
              <a:latin typeface="Arial" charset="0"/>
            </a:endParaRPr>
          </a:p>
          <a:p>
            <a:pPr>
              <a:lnSpc>
                <a:spcPct val="85000"/>
              </a:lnSpc>
              <a:spcAft>
                <a:spcPct val="5000"/>
              </a:spcAft>
            </a:pPr>
            <a:r>
              <a:rPr lang="en-US" dirty="0">
                <a:latin typeface="Arial" charset="0"/>
              </a:rPr>
              <a:t>Two modules are identified during the design, modules A and B</a:t>
            </a:r>
            <a:r>
              <a:rPr lang="en-US" dirty="0" smtClean="0">
                <a:latin typeface="Arial" charset="0"/>
              </a:rPr>
              <a:t>.</a:t>
            </a:r>
            <a:endParaRPr lang="en-US" dirty="0">
              <a:latin typeface="Arial" charset="0"/>
            </a:endParaRPr>
          </a:p>
          <a:p>
            <a:pPr>
              <a:lnSpc>
                <a:spcPct val="85000"/>
              </a:lnSpc>
              <a:spcAft>
                <a:spcPct val="5000"/>
              </a:spcAft>
            </a:pPr>
            <a:r>
              <a:rPr lang="en-US" dirty="0">
                <a:latin typeface="Arial" charset="0"/>
              </a:rPr>
              <a:t>Then each module is separately coded, compiled, and tested</a:t>
            </a:r>
            <a:r>
              <a:rPr lang="en-US" dirty="0" smtClean="0">
                <a:latin typeface="Arial" charset="0"/>
              </a:rPr>
              <a:t>.</a:t>
            </a:r>
            <a:endParaRPr lang="en-US" dirty="0">
              <a:latin typeface="Arial" charset="0"/>
            </a:endParaRPr>
          </a:p>
          <a:p>
            <a:pPr>
              <a:lnSpc>
                <a:spcPct val="85000"/>
              </a:lnSpc>
              <a:spcAft>
                <a:spcPct val="5000"/>
              </a:spcAft>
            </a:pPr>
            <a:r>
              <a:rPr lang="en-US" dirty="0">
                <a:latin typeface="Arial" charset="0"/>
              </a:rPr>
              <a:t>This example uses the PSP0 phases and two cycles of code-compile-test</a:t>
            </a:r>
            <a:r>
              <a:rPr lang="en-US" dirty="0" smtClean="0">
                <a:latin typeface="Arial" charset="0"/>
              </a:rPr>
              <a:t>.</a:t>
            </a:r>
            <a:endParaRPr lang="en-US" dirty="0">
              <a:latin typeface="Arial" charset="0"/>
            </a:endParaRPr>
          </a:p>
        </p:txBody>
      </p:sp>
      <p:pic>
        <p:nvPicPr>
          <p:cNvPr id="7172" name="Picture 4"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428" y="1123950"/>
            <a:ext cx="4218605" cy="46821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430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Cyclic Process Flow -2</a:t>
            </a:r>
          </a:p>
        </p:txBody>
      </p:sp>
      <p:sp>
        <p:nvSpPr>
          <p:cNvPr id="2" name="Content Placeholder 1"/>
          <p:cNvSpPr>
            <a:spLocks noGrp="1"/>
          </p:cNvSpPr>
          <p:nvPr>
            <p:ph sz="half" idx="1"/>
          </p:nvPr>
        </p:nvSpPr>
        <p:spPr>
          <a:xfrm>
            <a:off x="4659216" y="1076898"/>
            <a:ext cx="4065683" cy="5135262"/>
          </a:xfrm>
        </p:spPr>
        <p:txBody>
          <a:bodyPr>
            <a:normAutofit lnSpcReduction="10000"/>
          </a:bodyPr>
          <a:lstStyle/>
          <a:p>
            <a:pPr>
              <a:spcBef>
                <a:spcPts val="0"/>
              </a:spcBef>
              <a:spcAft>
                <a:spcPts val="900"/>
              </a:spcAft>
            </a:pPr>
            <a:r>
              <a:rPr lang="en-US" sz="2000" dirty="0">
                <a:latin typeface="Arial" charset="0"/>
              </a:rPr>
              <a:t>There can be more than two cycles, and cycles can also include the design phase, as in this example</a:t>
            </a:r>
            <a:r>
              <a:rPr lang="en-US" sz="2000" dirty="0" smtClean="0">
                <a:latin typeface="Arial" charset="0"/>
              </a:rPr>
              <a:t>.</a:t>
            </a:r>
            <a:endParaRPr lang="en-US" sz="2000" dirty="0">
              <a:latin typeface="Arial" charset="0"/>
            </a:endParaRPr>
          </a:p>
          <a:p>
            <a:pPr>
              <a:spcBef>
                <a:spcPts val="0"/>
              </a:spcBef>
              <a:spcAft>
                <a:spcPts val="900"/>
              </a:spcAft>
            </a:pPr>
            <a:r>
              <a:rPr lang="en-US" sz="2000" dirty="0">
                <a:latin typeface="Arial" charset="0"/>
              </a:rPr>
              <a:t>Note that each cycle is focused on producing part of the program: Module A, Module B, or Module C</a:t>
            </a:r>
            <a:r>
              <a:rPr lang="en-US" sz="2000" dirty="0" smtClean="0">
                <a:latin typeface="Arial" charset="0"/>
              </a:rPr>
              <a:t>.</a:t>
            </a:r>
            <a:endParaRPr lang="en-US" sz="2000" dirty="0">
              <a:latin typeface="Arial" charset="0"/>
            </a:endParaRPr>
          </a:p>
          <a:p>
            <a:pPr>
              <a:spcBef>
                <a:spcPts val="0"/>
              </a:spcBef>
              <a:spcAft>
                <a:spcPts val="900"/>
              </a:spcAft>
            </a:pPr>
            <a:r>
              <a:rPr lang="en-US" sz="2000" dirty="0">
                <a:latin typeface="Arial" charset="0"/>
              </a:rPr>
              <a:t>Part size is a key factor for determining cycles.</a:t>
            </a:r>
          </a:p>
          <a:p>
            <a:pPr lvl="1">
              <a:spcBef>
                <a:spcPts val="0"/>
              </a:spcBef>
              <a:spcAft>
                <a:spcPts val="900"/>
              </a:spcAft>
            </a:pPr>
            <a:r>
              <a:rPr lang="en-US" sz="2000" dirty="0">
                <a:latin typeface="Arial" charset="0"/>
              </a:rPr>
              <a:t>A line of code is too small.</a:t>
            </a:r>
          </a:p>
          <a:p>
            <a:pPr lvl="1">
              <a:spcBef>
                <a:spcPts val="0"/>
              </a:spcBef>
              <a:spcAft>
                <a:spcPts val="900"/>
              </a:spcAft>
            </a:pPr>
            <a:r>
              <a:rPr lang="en-US" sz="2000" dirty="0">
                <a:latin typeface="Arial" charset="0"/>
              </a:rPr>
              <a:t>A whole program may be too large</a:t>
            </a:r>
            <a:r>
              <a:rPr lang="en-US" sz="2000" dirty="0" smtClean="0">
                <a:latin typeface="Arial" charset="0"/>
              </a:rPr>
              <a:t>.</a:t>
            </a:r>
            <a:endParaRPr lang="en-US" sz="2000" dirty="0">
              <a:latin typeface="Arial" charset="0"/>
            </a:endParaRPr>
          </a:p>
          <a:p>
            <a:pPr>
              <a:spcBef>
                <a:spcPts val="0"/>
              </a:spcBef>
              <a:spcAft>
                <a:spcPts val="900"/>
              </a:spcAft>
            </a:pPr>
            <a:r>
              <a:rPr lang="en-US" sz="2000" dirty="0">
                <a:latin typeface="Arial" charset="0"/>
              </a:rPr>
              <a:t>One or more classes, methods, procedures or functions are probably the right size</a:t>
            </a:r>
            <a:r>
              <a:rPr lang="en-US" sz="2000" dirty="0" smtClean="0">
                <a:latin typeface="Arial" charset="0"/>
              </a:rPr>
              <a:t>.</a:t>
            </a:r>
            <a:endParaRPr lang="en-US" sz="2000" dirty="0">
              <a:latin typeface="Arial" charset="0"/>
            </a:endParaRPr>
          </a:p>
          <a:p>
            <a:pPr>
              <a:spcBef>
                <a:spcPts val="0"/>
              </a:spcBef>
              <a:spcAft>
                <a:spcPts val="900"/>
              </a:spcAft>
            </a:pPr>
            <a:r>
              <a:rPr lang="en-US" sz="2000" dirty="0">
                <a:latin typeface="Arial" charset="0"/>
              </a:rPr>
              <a:t>You need to determine what works for you</a:t>
            </a:r>
            <a:r>
              <a:rPr lang="en-US" sz="2000" dirty="0" smtClean="0">
                <a:latin typeface="Arial" charset="0"/>
              </a:rPr>
              <a:t>.</a:t>
            </a:r>
            <a:endParaRPr lang="en-US" sz="2000" dirty="0">
              <a:latin typeface="Arial" charset="0"/>
            </a:endParaRPr>
          </a:p>
        </p:txBody>
      </p:sp>
      <p:pic>
        <p:nvPicPr>
          <p:cNvPr id="8196" name="Picture 4" descr="S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4138244" cy="47481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769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atin typeface="Arial" charset="0"/>
              </a:rPr>
              <a:t>Process Scripts</a:t>
            </a:r>
          </a:p>
        </p:txBody>
      </p:sp>
      <p:sp>
        <p:nvSpPr>
          <p:cNvPr id="9219" name="Rectangle 3"/>
          <p:cNvSpPr>
            <a:spLocks noGrp="1" noChangeArrowheads="1"/>
          </p:cNvSpPr>
          <p:nvPr>
            <p:ph idx="1"/>
          </p:nvPr>
        </p:nvSpPr>
        <p:spPr/>
        <p:txBody>
          <a:bodyPr/>
          <a:lstStyle/>
          <a:p>
            <a:pPr marL="0" indent="0" eaLnBrk="1" hangingPunct="1"/>
            <a:r>
              <a:rPr lang="en-US" dirty="0">
                <a:latin typeface="Arial" charset="0"/>
              </a:rPr>
              <a:t>Process scripts provide </a:t>
            </a:r>
            <a:r>
              <a:rPr lang="ja-JP" altLang="en-US" dirty="0">
                <a:latin typeface="Arial" charset="0"/>
              </a:rPr>
              <a:t>“</a:t>
            </a:r>
            <a:r>
              <a:rPr lang="en-US" dirty="0">
                <a:latin typeface="Arial" charset="0"/>
              </a:rPr>
              <a:t>expert-level</a:t>
            </a:r>
            <a:r>
              <a:rPr lang="ja-JP" altLang="en-US" dirty="0">
                <a:latin typeface="Arial" charset="0"/>
              </a:rPr>
              <a:t>”</a:t>
            </a:r>
            <a:r>
              <a:rPr lang="en-US" dirty="0">
                <a:latin typeface="Arial" charset="0"/>
              </a:rPr>
              <a:t> guidance on how to use the process.</a:t>
            </a:r>
          </a:p>
          <a:p>
            <a:pPr marL="0" indent="0" eaLnBrk="1" hangingPunct="1"/>
            <a:endParaRPr lang="en-US" dirty="0">
              <a:latin typeface="Arial" charset="0"/>
            </a:endParaRPr>
          </a:p>
        </p:txBody>
      </p:sp>
      <p:sp>
        <p:nvSpPr>
          <p:cNvPr id="9220" name="Rectangle 4"/>
          <p:cNvSpPr>
            <a:spLocks noGrp="1" noChangeArrowheads="1"/>
          </p:cNvSpPr>
          <p:nvPr>
            <p:ph type="body" sz="half" idx="4294967295"/>
          </p:nvPr>
        </p:nvSpPr>
        <p:spPr>
          <a:xfrm>
            <a:off x="6764338" y="1881188"/>
            <a:ext cx="2379662" cy="3033712"/>
          </a:xfrm>
        </p:spPr>
        <p:txBody>
          <a:bodyPr/>
          <a:lstStyle/>
          <a:p>
            <a:pPr marL="0" indent="0" eaLnBrk="1" hangingPunct="1"/>
            <a:r>
              <a:rPr lang="en-US" sz="1900" dirty="0">
                <a:latin typeface="Arial" charset="0"/>
              </a:rPr>
              <a:t>They are one or two pages long.</a:t>
            </a:r>
          </a:p>
          <a:p>
            <a:pPr marL="0" indent="0" eaLnBrk="1" hangingPunct="1">
              <a:spcAft>
                <a:spcPct val="0"/>
              </a:spcAft>
            </a:pPr>
            <a:r>
              <a:rPr lang="en-US" sz="1900" dirty="0">
                <a:latin typeface="Arial" charset="0"/>
              </a:rPr>
              <a:t>They describe the</a:t>
            </a:r>
          </a:p>
          <a:p>
            <a:pPr lvl="1" eaLnBrk="1" hangingPunct="1">
              <a:spcAft>
                <a:spcPct val="0"/>
              </a:spcAft>
            </a:pPr>
            <a:r>
              <a:rPr lang="en-US" sz="1900" dirty="0">
                <a:latin typeface="Arial" charset="0"/>
              </a:rPr>
              <a:t>purpose</a:t>
            </a:r>
          </a:p>
          <a:p>
            <a:pPr lvl="1" eaLnBrk="1" hangingPunct="1">
              <a:spcAft>
                <a:spcPct val="0"/>
              </a:spcAft>
            </a:pPr>
            <a:r>
              <a:rPr lang="en-US" sz="1900" dirty="0">
                <a:latin typeface="Arial" charset="0"/>
              </a:rPr>
              <a:t>entry criteria</a:t>
            </a:r>
          </a:p>
          <a:p>
            <a:pPr lvl="1" eaLnBrk="1" hangingPunct="1">
              <a:spcAft>
                <a:spcPct val="0"/>
              </a:spcAft>
            </a:pPr>
            <a:r>
              <a:rPr lang="en-US" sz="1900" dirty="0">
                <a:latin typeface="Arial" charset="0"/>
              </a:rPr>
              <a:t>steps</a:t>
            </a:r>
          </a:p>
          <a:p>
            <a:pPr lvl="1" eaLnBrk="1" hangingPunct="1">
              <a:spcAft>
                <a:spcPct val="0"/>
              </a:spcAft>
            </a:pPr>
            <a:r>
              <a:rPr lang="en-US" sz="1900" dirty="0">
                <a:latin typeface="Arial" charset="0"/>
              </a:rPr>
              <a:t>exit criteria</a:t>
            </a:r>
          </a:p>
        </p:txBody>
      </p:sp>
      <p:pic>
        <p:nvPicPr>
          <p:cNvPr id="9221" name="Picture 6" descr="C:\Tuma\psp\PFA Dash Slides\My Edits to the Process tutorials\Images\Using PSP0\psp0-scrip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7" y="1927754"/>
            <a:ext cx="5736948" cy="43276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9096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PSP0 Measures and Forms</a:t>
            </a:r>
          </a:p>
        </p:txBody>
      </p:sp>
      <p:sp>
        <p:nvSpPr>
          <p:cNvPr id="10243" name="Rectangle 3"/>
          <p:cNvSpPr>
            <a:spLocks noGrp="1" noChangeArrowheads="1"/>
          </p:cNvSpPr>
          <p:nvPr>
            <p:ph idx="1"/>
          </p:nvPr>
        </p:nvSpPr>
        <p:spPr/>
        <p:txBody>
          <a:bodyPr/>
          <a:lstStyle/>
          <a:p>
            <a:pPr marL="400050" indent="-400050" eaLnBrk="1" hangingPunct="1"/>
            <a:r>
              <a:rPr lang="en-US" dirty="0">
                <a:latin typeface="Arial" charset="0"/>
              </a:rPr>
              <a:t>PSP0 measures</a:t>
            </a:r>
          </a:p>
          <a:p>
            <a:pPr marL="346075" lvl="1" indent="-173038" eaLnBrk="1" hangingPunct="1"/>
            <a:r>
              <a:rPr lang="en-US" dirty="0">
                <a:latin typeface="Arial" charset="0"/>
              </a:rPr>
              <a:t>time – track time in phase</a:t>
            </a:r>
          </a:p>
          <a:p>
            <a:pPr marL="346075" lvl="1" indent="-173038" eaLnBrk="1" hangingPunct="1"/>
            <a:r>
              <a:rPr lang="en-US" dirty="0">
                <a:latin typeface="Arial" charset="0"/>
              </a:rPr>
              <a:t>defects – record defects as they are found and fixed </a:t>
            </a:r>
          </a:p>
          <a:p>
            <a:pPr marL="400050" indent="-400050" eaLnBrk="1" hangingPunct="1"/>
            <a:endParaRPr lang="en-US" dirty="0">
              <a:latin typeface="Arial" charset="0"/>
            </a:endParaRPr>
          </a:p>
          <a:p>
            <a:pPr marL="400050" indent="-400050" eaLnBrk="1" hangingPunct="1"/>
            <a:r>
              <a:rPr lang="en-US" dirty="0">
                <a:latin typeface="Arial" charset="0"/>
              </a:rPr>
              <a:t>PSP0 has three forms and one standard:</a:t>
            </a:r>
          </a:p>
          <a:p>
            <a:pPr marL="569913" lvl="1" indent="-396875" eaLnBrk="1" hangingPunct="1">
              <a:buFont typeface="Times" charset="0"/>
              <a:buAutoNum type="arabicPeriod"/>
            </a:pPr>
            <a:r>
              <a:rPr lang="en-US" dirty="0">
                <a:latin typeface="Arial" charset="0"/>
              </a:rPr>
              <a:t>PSP0 Project Plan Summary – summarizes planned and actual time and defects by phase</a:t>
            </a:r>
          </a:p>
          <a:p>
            <a:pPr marL="569913" lvl="1" indent="-396875" eaLnBrk="1" hangingPunct="1">
              <a:buFont typeface="Times" charset="0"/>
              <a:buAutoNum type="arabicPeriod"/>
            </a:pPr>
            <a:r>
              <a:rPr lang="en-US" dirty="0">
                <a:latin typeface="Arial" charset="0"/>
              </a:rPr>
              <a:t>PSP0 Time Recording Log – used to record time</a:t>
            </a:r>
          </a:p>
          <a:p>
            <a:pPr marL="569913" lvl="1" indent="-396875" eaLnBrk="1" hangingPunct="1">
              <a:buFont typeface="Times" charset="0"/>
              <a:buAutoNum type="arabicPeriod"/>
            </a:pPr>
            <a:r>
              <a:rPr lang="en-US" dirty="0">
                <a:latin typeface="Arial" charset="0"/>
              </a:rPr>
              <a:t>PSP0 Defect Recording Log – used to record defects</a:t>
            </a:r>
          </a:p>
          <a:p>
            <a:pPr marL="569913" lvl="1" indent="-396875" eaLnBrk="1" hangingPunct="1">
              <a:buFont typeface="Times" charset="0"/>
              <a:buAutoNum type="arabicPeriod"/>
            </a:pPr>
            <a:r>
              <a:rPr lang="en-US" dirty="0">
                <a:latin typeface="Arial" charset="0"/>
              </a:rPr>
              <a:t>PSP0 Defect Type Standard – used to define standard defect types</a:t>
            </a:r>
          </a:p>
        </p:txBody>
      </p:sp>
    </p:spTree>
    <p:extLst>
      <p:ext uri="{BB962C8B-B14F-4D97-AF65-F5344CB8AC3E}">
        <p14:creationId xmlns:p14="http://schemas.microsoft.com/office/powerpoint/2010/main" val="3046222418"/>
      </p:ext>
    </p:extLst>
  </p:cSld>
  <p:clrMapOvr>
    <a:masterClrMapping/>
  </p:clrMapOvr>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108</TotalTime>
  <Words>3741</Words>
  <Application>Microsoft Office PowerPoint</Application>
  <PresentationFormat>On-screen Show (4:3)</PresentationFormat>
  <Paragraphs>441</Paragraphs>
  <Slides>51</Slides>
  <Notes>50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MS PGothic</vt:lpstr>
      <vt:lpstr>Arial</vt:lpstr>
      <vt:lpstr>Calibri</vt:lpstr>
      <vt:lpstr>Courier New</vt:lpstr>
      <vt:lpstr>Times</vt:lpstr>
      <vt:lpstr>Times New Roman</vt:lpstr>
      <vt:lpstr>PSP Template</vt:lpstr>
      <vt:lpstr>PSP Fundamentals Tutorial: Using PSP0 with Process Dashboard</vt:lpstr>
      <vt:lpstr>PowerPoint Presentation</vt:lpstr>
      <vt:lpstr>Tutorial Objectives</vt:lpstr>
      <vt:lpstr>PSP0 Objectives</vt:lpstr>
      <vt:lpstr>PSP0 Process Phases</vt:lpstr>
      <vt:lpstr>Cyclic Process Flow -1</vt:lpstr>
      <vt:lpstr>Cyclic Process Flow -2</vt:lpstr>
      <vt:lpstr>Process Scripts</vt:lpstr>
      <vt:lpstr>PSP0 Measures and Forms</vt:lpstr>
      <vt:lpstr>Process Dashboard</vt:lpstr>
      <vt:lpstr>Installing the Process Dashboard</vt:lpstr>
      <vt:lpstr>Open the Process Dashboard</vt:lpstr>
      <vt:lpstr>Completing the Student Profile</vt:lpstr>
      <vt:lpstr>Programming Assignments</vt:lpstr>
      <vt:lpstr>Follow Along…</vt:lpstr>
      <vt:lpstr>Selecting a Project</vt:lpstr>
      <vt:lpstr>Process Scripts and Forms</vt:lpstr>
      <vt:lpstr>The PSP0 Process Script</vt:lpstr>
      <vt:lpstr>Using Process Scripts</vt:lpstr>
      <vt:lpstr>The PSP0 Planning Phase - 1</vt:lpstr>
      <vt:lpstr>The PSP0 Planning Phase - 2</vt:lpstr>
      <vt:lpstr>Logging Time - 1</vt:lpstr>
      <vt:lpstr>Logging Time - 2</vt:lpstr>
      <vt:lpstr>Estimating Time - 1</vt:lpstr>
      <vt:lpstr>Estimating Time - 2</vt:lpstr>
      <vt:lpstr>Entering Data in Process Dashboard Forms</vt:lpstr>
      <vt:lpstr>Completing the Planning Phase</vt:lpstr>
      <vt:lpstr>The PSP0 Development Phase</vt:lpstr>
      <vt:lpstr>The PSP0 Development Script</vt:lpstr>
      <vt:lpstr>Logging Time During Development - 1</vt:lpstr>
      <vt:lpstr>Logging Time During Development - 2</vt:lpstr>
      <vt:lpstr>Entering Defects - 1</vt:lpstr>
      <vt:lpstr>Entering Defects - 2</vt:lpstr>
      <vt:lpstr>Entering Defects - 3</vt:lpstr>
      <vt:lpstr>Defect-Type Standard</vt:lpstr>
      <vt:lpstr>The PSP0 Postmortem Phase - 1</vt:lpstr>
      <vt:lpstr>The PSP0 Postmortem Phase - 2</vt:lpstr>
      <vt:lpstr>The PSP0 Postmortem Phase - 3</vt:lpstr>
      <vt:lpstr>The PSP0 Postmortem Phase - 4</vt:lpstr>
      <vt:lpstr>The PSP0 Postmortem Phase - 5</vt:lpstr>
      <vt:lpstr>Reviewing Your Assignment</vt:lpstr>
      <vt:lpstr>Saving Your Data for Submission</vt:lpstr>
      <vt:lpstr>Ending the “Follow Along” Portion of the Tutorial</vt:lpstr>
      <vt:lpstr>Some Common Errors</vt:lpstr>
      <vt:lpstr>Defect Fix Time - 1</vt:lpstr>
      <vt:lpstr>Defect Fix Time - 2</vt:lpstr>
      <vt:lpstr>Phase vs. Activity</vt:lpstr>
      <vt:lpstr>Tracking Data When Using Cyclic Development</vt:lpstr>
      <vt:lpstr>Recording Data As You Work</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2018-09-06T00:14:55Z</dcterms:modified>
</cp:coreProperties>
</file>